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Default Extension="xlsx" ContentType="application/vnd.openxmlformats-officedocument.spreadsheetml.sheet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714" r:id="rId2"/>
    <p:sldId id="743" r:id="rId3"/>
    <p:sldId id="736" r:id="rId4"/>
    <p:sldId id="744" r:id="rId5"/>
    <p:sldId id="753" r:id="rId6"/>
    <p:sldId id="745" r:id="rId7"/>
    <p:sldId id="754" r:id="rId8"/>
    <p:sldId id="749" r:id="rId9"/>
    <p:sldId id="746" r:id="rId10"/>
    <p:sldId id="750" r:id="rId11"/>
    <p:sldId id="752" r:id="rId12"/>
    <p:sldId id="737" r:id="rId13"/>
    <p:sldId id="715" r:id="rId14"/>
  </p:sldIdLst>
  <p:sldSz cx="12192000" cy="6858000"/>
  <p:notesSz cx="6858000" cy="9144000"/>
  <p:defaultTextStyle>
    <a:defPPr>
      <a:defRPr lang="ko-K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Malgun Gothic" panose="020B0503020000020004" charset="-127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076">
          <p15:clr>
            <a:srgbClr val="A4A3A4"/>
          </p15:clr>
        </p15:guide>
        <p15:guide id="2" pos="3788">
          <p15:clr>
            <a:srgbClr val="A4A3A4"/>
          </p15:clr>
        </p15:guide>
        <p15:guide id="3" pos="7378">
          <p15:clr>
            <a:srgbClr val="A4A3A4"/>
          </p15:clr>
        </p15:guide>
        <p15:guide id="4" pos="362">
          <p15:clr>
            <a:srgbClr val="A4A3A4"/>
          </p15:clr>
        </p15:guide>
        <p15:guide id="5" pos="546">
          <p15:clr>
            <a:srgbClr val="A4A3A4"/>
          </p15:clr>
        </p15:guide>
        <p15:guide id="6" pos="709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ebiaccumo Sun" initials="FS" lastIdx="1" clrIdx="0">
    <p:extLst>
      <p:ext uri="{19B8F6BF-5375-455C-9EA6-DF929625EA0E}">
        <p15:presenceInfo xmlns="" xmlns:p15="http://schemas.microsoft.com/office/powerpoint/2012/main" userId="0fd06a0f9e7b881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5463"/>
    <a:srgbClr val="91BA5B"/>
    <a:srgbClr val="EA8010"/>
    <a:srgbClr val="A6A6A6"/>
    <a:srgbClr val="659A1E"/>
    <a:srgbClr val="66E80E"/>
    <a:srgbClr val="231F20"/>
    <a:srgbClr val="5B9BD5"/>
    <a:srgbClr val="A9D18E"/>
    <a:srgbClr val="FFC0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1082" autoAdjust="0"/>
    <p:restoredTop sz="94662" autoAdjust="0"/>
  </p:normalViewPr>
  <p:slideViewPr>
    <p:cSldViewPr snapToObjects="1">
      <p:cViewPr varScale="1">
        <p:scale>
          <a:sx n="114" d="100"/>
          <a:sy n="114" d="100"/>
        </p:scale>
        <p:origin x="-690" y="-96"/>
      </p:cViewPr>
      <p:guideLst>
        <p:guide orient="horz" pos="2076"/>
        <p:guide pos="3788"/>
        <p:guide pos="7378"/>
        <p:guide pos="362"/>
        <p:guide pos="546"/>
        <p:guide pos="709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zh-CN"/>
  <c:chart>
    <c:autoTitleDeleted val="1"/>
    <c:plotArea>
      <c:layout>
        <c:manualLayout>
          <c:layoutTarget val="inner"/>
          <c:xMode val="edge"/>
          <c:yMode val="edge"/>
          <c:x val="2.8546959748786738E-2"/>
          <c:y val="7.4812477517660486E-2"/>
          <c:w val="0.93719668855266858"/>
          <c:h val="0.70064440538957617"/>
        </c:manualLayout>
      </c:layout>
      <c:barChart>
        <c:barDir val="col"/>
        <c:grouping val="clustered"/>
        <c:ser>
          <c:idx val="0"/>
          <c:order val="0"/>
          <c:tx>
            <c:strRef>
              <c:f>Sheet1!$A$2</c:f>
              <c:strCache>
                <c:ptCount val="1"/>
                <c:pt idx="0">
                  <c:v>收入</c:v>
                </c:pt>
              </c:strCache>
            </c:strRef>
          </c:tx>
          <c:spPr>
            <a:solidFill>
              <a:srgbClr val="FF8A00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cap="none" spc="0" normalizeH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trendlineType val="exp"/>
          </c:trendline>
          <c:trendline>
            <c:spPr>
              <a:ln w="12700">
                <a:solidFill>
                  <a:srgbClr val="659A1E"/>
                </a:solidFill>
              </a:ln>
            </c:spPr>
            <c:trendlineType val="exp"/>
          </c:trendline>
          <c:cat>
            <c:strRef>
              <c:f>Sheet1!$B$1:$F$1</c:f>
              <c:strCache>
                <c:ptCount val="4"/>
                <c:pt idx="0">
                  <c:v>8月</c:v>
                </c:pt>
                <c:pt idx="1">
                  <c:v>9月</c:v>
                </c:pt>
                <c:pt idx="2">
                  <c:v>10月</c:v>
                </c:pt>
                <c:pt idx="3">
                  <c:v>11月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124</c:v>
                </c:pt>
                <c:pt idx="1">
                  <c:v>144.5</c:v>
                </c:pt>
                <c:pt idx="2">
                  <c:v>291.8</c:v>
                </c:pt>
                <c:pt idx="3">
                  <c:v>308.55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毛利</c:v>
                </c:pt>
              </c:strCache>
            </c:strRef>
          </c:tx>
          <c:spPr>
            <a:solidFill>
              <a:srgbClr val="91BA5B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cap="none" spc="0" normalizeH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uFill>
                    <a:latin typeface="+mn-lt"/>
                    <a:ea typeface="微软雅黑" panose="020B0503020204020204" charset="-122"/>
                    <a:cs typeface="+mn-cs"/>
                  </a:defRPr>
                </a:pPr>
                <a:endParaRPr lang="zh-CN"/>
              </a:p>
            </c:txPr>
            <c:dLblPos val="outEnd"/>
            <c:showVal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4"/>
                <c:pt idx="0">
                  <c:v>8月</c:v>
                </c:pt>
                <c:pt idx="1">
                  <c:v>9月</c:v>
                </c:pt>
                <c:pt idx="2">
                  <c:v>10月</c:v>
                </c:pt>
                <c:pt idx="3">
                  <c:v>11月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12</c:v>
                </c:pt>
                <c:pt idx="1">
                  <c:v>12.850000000000014</c:v>
                </c:pt>
                <c:pt idx="2">
                  <c:v>23.34</c:v>
                </c:pt>
                <c:pt idx="3">
                  <c:v>20.979999999999986</c:v>
                </c:pt>
              </c:numCache>
            </c:numRef>
          </c:val>
        </c:ser>
        <c:dLbls>
          <c:showVal val="1"/>
        </c:dLbls>
        <c:gapWidth val="75"/>
        <c:axId val="75762688"/>
        <c:axId val="75784960"/>
      </c:barChart>
      <c:catAx>
        <c:axId val="75762688"/>
        <c:scaling>
          <c:orientation val="minMax"/>
        </c:scaling>
        <c:axPos val="b"/>
        <c:numFmt formatCode="General" sourceLinked="0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  <c:crossAx val="75784960"/>
        <c:crosses val="autoZero"/>
        <c:auto val="1"/>
        <c:lblAlgn val="ctr"/>
        <c:lblOffset val="100"/>
      </c:catAx>
      <c:valAx>
        <c:axId val="75784960"/>
        <c:scaling>
          <c:orientation val="minMax"/>
        </c:scaling>
        <c:delete val="1"/>
        <c:axPos val="l"/>
        <c:numFmt formatCode="General" sourceLinked="1"/>
        <c:majorTickMark val="none"/>
        <c:tickLblPos val="nextTo"/>
        <c:crossAx val="75762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0" vertOverflow="ellipsis" vert="horz" wrap="square" anchor="ctr" anchorCtr="1"/>
          <a:lstStyle/>
          <a:p>
            <a:pPr>
              <a:defRPr lang="zh-CN" sz="12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0" vertOverflow="ellipsis" vert="horz" wrap="square" anchor="ctr" anchorCtr="1"/>
          <a:lstStyle/>
          <a:p>
            <a:pPr>
              <a:defRPr lang="zh-CN" sz="12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>
                  <a:solidFill>
                    <a:schemeClr val="tx1">
                      <a:lumMod val="65000"/>
                      <a:lumOff val="35000"/>
                    </a:schemeClr>
                  </a:solidFill>
                </a:uFill>
                <a:latin typeface="+mn-lt"/>
                <a:ea typeface="微软雅黑" panose="020B0503020204020204" charset="-122"/>
                <a:cs typeface="+mn-cs"/>
              </a:defRPr>
            </a:pPr>
            <a:endParaRPr lang="zh-CN"/>
          </a:p>
        </c:txPr>
      </c:legendEntry>
      <c:legendEntry>
        <c:idx val="2"/>
        <c:delete val="1"/>
      </c:legendEntry>
      <c:legendEntry>
        <c:idx val="3"/>
        <c:delete val="1"/>
      </c:legendEntry>
      <c:layout>
        <c:manualLayout>
          <c:xMode val="edge"/>
          <c:yMode val="edge"/>
          <c:x val="0.26866487892267893"/>
          <c:y val="0.90683553981338461"/>
          <c:w val="0.26284152391313625"/>
          <c:h val="9.3164460186615936E-2"/>
        </c:manualLayout>
      </c:layout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1200" b="1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uFill>
                <a:solidFill>
                  <a:schemeClr val="tx1">
                    <a:lumMod val="65000"/>
                    <a:lumOff val="35000"/>
                  </a:schemeClr>
                </a:solidFill>
              </a:uFill>
              <a:latin typeface="+mn-lt"/>
              <a:ea typeface="微软雅黑" panose="020B0503020204020204" charset="-122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 lang="zh-CN"/>
      </a:pPr>
      <a:endParaRPr lang="zh-CN"/>
    </a:p>
  </c:txPr>
  <c:externalData r:id="rId1"/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pPr/>
              <a:t>2017/12/25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714438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pPr/>
              <a:t>2017/12/25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59659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5D2DAF-7A11-4887-8CD5-B116BE4C2387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10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数据来源：卓创资讯 http://oil.chem99.com/news/22023008.html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9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1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73BFC9-37BC-400D-AD1A-8548763EB8E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</p:spPr>
        <p:txBody>
          <a:bodyPr/>
          <a:lstStyle/>
          <a:p>
            <a:fld id="{1CF3D908-6DDF-4BBA-A625-8B055FA29321}" type="datetimeFigureOut">
              <a:rPr lang="zh-CN" altLang="en-US" smtClean="0"/>
              <a:pPr/>
              <a:t>2017/12/25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76F36-0A72-4476-A090-4AE50C9B2C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B821BB6-FFC6-4F4F-BB7C-1255C9EBF2D9}" type="datetimeFigureOut">
              <a:rPr lang="zh-CN" altLang="en-US" smtClean="0"/>
              <a:pPr/>
              <a:t>2017/12/25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954EA-27E7-4AB6-94E1-688632AAB0E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 latinLnBrk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C64BCCB-ADEB-4518-A4EE-F2D81D870D1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Malgun Gothic" panose="020B0503020000020004" charset="-127"/>
        </a:defRPr>
      </a:lvl1pPr>
      <a:lvl2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2pPr>
      <a:lvl3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3pPr>
      <a:lvl4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4pPr>
      <a:lvl5pPr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Malgun Gothic" panose="020B0503020000020004" charset="-127"/>
          <a:ea typeface="Malgun Gothic" panose="020B0503020000020004" charset="-127"/>
          <a:cs typeface="Malgun Gothic" panose="020B0503020000020004" charset="-127"/>
        </a:defRPr>
      </a:lvl9pPr>
    </p:titleStyle>
    <p:bodyStyle>
      <a:lvl1pPr marL="228600" indent="-228600" algn="l" rtl="0" fontAlgn="base" latinLnBrk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1pPr>
      <a:lvl2pPr marL="6858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2pPr>
      <a:lvl3pPr marL="11430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3pPr>
      <a:lvl4pPr marL="16002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4pPr>
      <a:lvl5pPr marL="2057400" indent="-228600" algn="l" rtl="0" fontAlgn="base" latinLnBrk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Malgun Gothic" panose="020B0503020000020004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2357"/>
            <a:ext cx="12192000" cy="6862714"/>
          </a:xfrm>
          <a:prstGeom prst="rect">
            <a:avLst/>
          </a:prstGeom>
        </p:spPr>
      </p:pic>
      <p:sp>
        <p:nvSpPr>
          <p:cNvPr id="8194" name="Rectangle 3"/>
          <p:cNvSpPr txBox="1">
            <a:spLocks noChangeArrowheads="1"/>
          </p:cNvSpPr>
          <p:nvPr/>
        </p:nvSpPr>
        <p:spPr bwMode="auto">
          <a:xfrm>
            <a:off x="3935760" y="2060848"/>
            <a:ext cx="7900988" cy="288078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4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路石科技 </a:t>
            </a:r>
            <a:endParaRPr lang="en-US" altLang="zh-CN" sz="4800" b="1" dirty="0" smtClean="0">
              <a:solidFill>
                <a:srgbClr val="EA801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r">
              <a:lnSpc>
                <a:spcPct val="130000"/>
              </a:lnSpc>
            </a:pPr>
            <a:r>
              <a:rPr lang="zh-CN" altLang="zh-CN" sz="48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—</a:t>
            </a:r>
            <a:r>
              <a:rPr lang="zh-CN" altLang="en-US" sz="3200" b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货车</a:t>
            </a:r>
            <a:r>
              <a:rPr lang="zh-CN" altLang="zh-CN" sz="32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“滴滴”加油平台</a:t>
            </a:r>
            <a:endParaRPr lang="en-US" altLang="zh-CN" sz="3200" b="1" dirty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zh-CN" altLang="en-US" sz="4800" b="1" dirty="0" smtClean="0">
              <a:solidFill>
                <a:schemeClr val="bg1">
                  <a:lumMod val="9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8421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/>
          <p:cNvSpPr/>
          <p:nvPr/>
        </p:nvSpPr>
        <p:spPr>
          <a:xfrm>
            <a:off x="574675" y="1857364"/>
            <a:ext cx="5812155" cy="4786346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10" name="Rectangle 11"/>
          <p:cNvSpPr/>
          <p:nvPr/>
        </p:nvSpPr>
        <p:spPr>
          <a:xfrm>
            <a:off x="1452530" y="1447867"/>
            <a:ext cx="4079875" cy="564515"/>
          </a:xfrm>
          <a:prstGeom prst="rect">
            <a:avLst/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1623060" y="1571612"/>
            <a:ext cx="352425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成本核算方式</a:t>
            </a:r>
            <a:endParaRPr lang="ko-KR" altLang="en-US" b="1" dirty="0">
              <a:solidFill>
                <a:schemeClr val="bg1"/>
              </a:solidFill>
              <a:effectLst/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18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19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7.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项目进展及规划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7.3</a:t>
            </a:r>
            <a:r>
              <a:rPr lang="en-US" altLang="ko-KR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 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财务核算及预测</a:t>
            </a:r>
            <a:endParaRPr lang="zh-CN" altLang="ko-KR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3" name="组合 38"/>
          <p:cNvGrpSpPr/>
          <p:nvPr/>
        </p:nvGrpSpPr>
        <p:grpSpPr>
          <a:xfrm>
            <a:off x="6823710" y="1503557"/>
            <a:ext cx="4577080" cy="3689350"/>
            <a:chOff x="10746" y="3679"/>
            <a:chExt cx="7208" cy="6180"/>
          </a:xfrm>
        </p:grpSpPr>
        <p:grpSp>
          <p:nvGrpSpPr>
            <p:cNvPr id="4" name="Group 38"/>
            <p:cNvGrpSpPr/>
            <p:nvPr/>
          </p:nvGrpSpPr>
          <p:grpSpPr bwMode="auto">
            <a:xfrm>
              <a:off x="10746" y="3679"/>
              <a:ext cx="7205" cy="6180"/>
              <a:chOff x="1319660" y="2190750"/>
              <a:chExt cx="4574109" cy="3924300"/>
            </a:xfrm>
          </p:grpSpPr>
          <p:sp>
            <p:nvSpPr>
              <p:cNvPr id="30" name="Rectangle 7"/>
              <p:cNvSpPr/>
              <p:nvPr/>
            </p:nvSpPr>
            <p:spPr>
              <a:xfrm>
                <a:off x="1319660" y="2393950"/>
                <a:ext cx="4574109" cy="37211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 latinLnBrk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ko-KR" altLang="en-US"/>
              </a:p>
            </p:txBody>
          </p:sp>
          <p:grpSp>
            <p:nvGrpSpPr>
              <p:cNvPr id="5" name="Group 36"/>
              <p:cNvGrpSpPr/>
              <p:nvPr/>
            </p:nvGrpSpPr>
            <p:grpSpPr bwMode="auto">
              <a:xfrm>
                <a:off x="1567252" y="2190750"/>
                <a:ext cx="4078924" cy="419100"/>
                <a:chOff x="1567252" y="2190750"/>
                <a:chExt cx="4078924" cy="419100"/>
              </a:xfrm>
            </p:grpSpPr>
            <p:sp>
              <p:nvSpPr>
                <p:cNvPr id="31" name="Rectangle 6"/>
                <p:cNvSpPr/>
                <p:nvPr/>
              </p:nvSpPr>
              <p:spPr>
                <a:xfrm>
                  <a:off x="1567252" y="2190750"/>
                  <a:ext cx="4078924" cy="419100"/>
                </a:xfrm>
                <a:prstGeom prst="rect">
                  <a:avLst/>
                </a:prstGeom>
                <a:solidFill>
                  <a:srgbClr val="41546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 latinLnBrk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ko-KR" altLang="en-US"/>
                </a:p>
              </p:txBody>
            </p:sp>
            <p:grpSp>
              <p:nvGrpSpPr>
                <p:cNvPr id="6" name="Group 31"/>
                <p:cNvGrpSpPr/>
                <p:nvPr/>
              </p:nvGrpSpPr>
              <p:grpSpPr bwMode="auto">
                <a:xfrm>
                  <a:off x="1702158" y="2338388"/>
                  <a:ext cx="3809113" cy="154668"/>
                  <a:chOff x="1705419" y="2338388"/>
                  <a:chExt cx="3809113" cy="154668"/>
                </a:xfrm>
              </p:grpSpPr>
              <p:sp>
                <p:nvSpPr>
                  <p:cNvPr id="32" name="Oval 29"/>
                  <p:cNvSpPr/>
                  <p:nvPr/>
                </p:nvSpPr>
                <p:spPr>
                  <a:xfrm>
                    <a:off x="1705419" y="2338388"/>
                    <a:ext cx="104751" cy="10477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 latinLnBrk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ko-KR" altLang="en-US"/>
                  </a:p>
                </p:txBody>
              </p:sp>
              <p:sp>
                <p:nvSpPr>
                  <p:cNvPr id="33" name="Oval 30"/>
                  <p:cNvSpPr/>
                  <p:nvPr/>
                </p:nvSpPr>
                <p:spPr>
                  <a:xfrm>
                    <a:off x="5409781" y="2388281"/>
                    <a:ext cx="104751" cy="104775"/>
                  </a:xfrm>
                  <a:prstGeom prst="ellipse">
                    <a:avLst/>
                  </a:prstGeom>
                  <a:solidFill>
                    <a:schemeClr val="bg1"/>
                  </a:solidFill>
                  <a:ln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 fontAlgn="auto" latinLnBrk="1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ko-KR" altLang="en-US"/>
                  </a:p>
                </p:txBody>
              </p:sp>
            </p:grpSp>
          </p:grpSp>
        </p:grpSp>
        <p:graphicFrame>
          <p:nvGraphicFramePr>
            <p:cNvPr id="2" name="图表 1"/>
            <p:cNvGraphicFramePr/>
            <p:nvPr/>
          </p:nvGraphicFramePr>
          <p:xfrm>
            <a:off x="10948" y="4511"/>
            <a:ext cx="7006" cy="497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6" name="文本框 35"/>
            <p:cNvSpPr txBox="1"/>
            <p:nvPr/>
          </p:nvSpPr>
          <p:spPr>
            <a:xfrm>
              <a:off x="11573" y="3784"/>
              <a:ext cx="5550" cy="5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zh-CN" altLang="ko-KR" sz="1600" b="1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营收与利润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738150" y="2119962"/>
            <a:ext cx="49292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中心成本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中心成本包括研发成本、线上运营成本及品牌建设等。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4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135585228"/>
              </p:ext>
            </p:extLst>
          </p:nvPr>
        </p:nvGraphicFramePr>
        <p:xfrm>
          <a:off x="738150" y="2539365"/>
          <a:ext cx="4929222" cy="1257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3008"/>
                <a:gridCol w="928694"/>
                <a:gridCol w="928694"/>
                <a:gridCol w="928694"/>
                <a:gridCol w="1000132"/>
              </a:tblGrid>
              <a:tr h="356695">
                <a:tc>
                  <a:txBody>
                    <a:bodyPr/>
                    <a:lstStyle/>
                    <a:p>
                      <a:pPr algn="ctr" latinLnBrk="1"/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销售额（月）</a:t>
                      </a:r>
                      <a:r>
                        <a:rPr lang="en-US" altLang="zh-CN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/</a:t>
                      </a:r>
                    </a:p>
                    <a:p>
                      <a:pPr algn="ctr" latinLnBrk="1"/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成本支出</a:t>
                      </a:r>
                      <a:endParaRPr lang="zh-CN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研发成本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线上运营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品牌建设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800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其他</a:t>
                      </a:r>
                      <a:endParaRPr lang="en-US" altLang="ko-KR" sz="800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</a:tr>
              <a:tr h="2462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1000w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以下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8%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0.1%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2%</a:t>
                      </a:r>
                      <a:endParaRPr lang="en-US" altLang="zh-CN" sz="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143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1000w-1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6%-8%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 smtClean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1 %</a:t>
                      </a:r>
                      <a:r>
                        <a:rPr lang="zh-CN" altLang="en-US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en-US" altLang="zh-CN" sz="8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1.5%</a:t>
                      </a:r>
                      <a:endParaRPr lang="en-US" altLang="zh-CN" sz="800" dirty="0"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847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-10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2%-3%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0.5%</a:t>
                      </a:r>
                      <a:endParaRPr lang="en-US" altLang="zh-CN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267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10</a:t>
                      </a:r>
                      <a:r>
                        <a:rPr lang="zh-CN" altLang="en-US" sz="800" b="1" dirty="0" smtClean="0">
                          <a:solidFill>
                            <a:schemeClr val="bg1"/>
                          </a:solidFill>
                          <a:latin typeface="微软雅黑" panose="020B0503020204020204" charset="-122"/>
                          <a:ea typeface="微软雅黑" panose="020B0503020204020204" charset="-122"/>
                        </a:rPr>
                        <a:t>亿以上</a:t>
                      </a:r>
                      <a:endParaRPr lang="zh-CN" altLang="en-US" sz="800" b="1" dirty="0">
                        <a:solidFill>
                          <a:schemeClr val="bg1"/>
                        </a:solidFill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1BA5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1.5%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1%-2%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zh-CN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0.1%</a:t>
                      </a:r>
                      <a:r>
                        <a:rPr lang="zh-CN" altLang="en-US" sz="800" dirty="0" smtClean="0">
                          <a:solidFill>
                            <a:schemeClr val="tx1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  <a:sym typeface="+mn-ea"/>
                        </a:rPr>
                        <a:t>以下</a:t>
                      </a:r>
                      <a:endParaRPr lang="zh-CN" altLang="en-US" sz="800" dirty="0">
                        <a:solidFill>
                          <a:schemeClr val="tx1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  <a:sym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738150" y="3796641"/>
            <a:ext cx="53578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市场成本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包括</a:t>
            </a:r>
            <a:r>
              <a:rPr lang="en-US" altLang="zh-CN" sz="1000" dirty="0" err="1" smtClean="0">
                <a:latin typeface="微软雅黑" pitchFamily="34" charset="-122"/>
                <a:ea typeface="微软雅黑" pitchFamily="34" charset="-122"/>
              </a:rPr>
              <a:t>bd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成本、市场费用、代理成本、折旧保险自用油等、劳务费用（司机、押运员等费用）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代理成本：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3% - 5%</a:t>
            </a:r>
          </a:p>
          <a:p>
            <a:pPr marL="342900" indent="-342900"/>
            <a:r>
              <a:rPr lang="en-US" altLang="zh-CN" sz="1000" dirty="0" err="1" smtClean="0">
                <a:latin typeface="微软雅黑" pitchFamily="34" charset="-122"/>
                <a:ea typeface="微软雅黑" pitchFamily="34" charset="-122"/>
              </a:rPr>
              <a:t>bd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成本：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1.5% - 2%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（和代理成本不重合）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市场费用：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0.5%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以下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折旧保险自用油等：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1%</a:t>
            </a:r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以下</a:t>
            </a:r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劳务费用：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2% - 2.5%</a:t>
            </a:r>
          </a:p>
          <a:p>
            <a:pPr marL="342900" indent="-342900"/>
            <a:endParaRPr lang="en-US" altLang="zh-CN" sz="1000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b="1" dirty="0" smtClean="0">
                <a:latin typeface="微软雅黑" pitchFamily="34" charset="-122"/>
                <a:ea typeface="微软雅黑" pitchFamily="34" charset="-122"/>
              </a:rPr>
              <a:t>● 资产核算</a:t>
            </a:r>
            <a:endParaRPr lang="en-US" altLang="zh-CN" sz="1000" b="1" dirty="0" smtClean="0">
              <a:latin typeface="微软雅黑" pitchFamily="34" charset="-122"/>
              <a:ea typeface="微软雅黑" pitchFamily="34" charset="-122"/>
            </a:endParaRPr>
          </a:p>
          <a:p>
            <a:pPr marL="342900" indent="-342900"/>
            <a:r>
              <a:rPr lang="zh-CN" altLang="en-US" sz="1000" dirty="0" smtClean="0">
                <a:latin typeface="微软雅黑" pitchFamily="34" charset="-122"/>
                <a:ea typeface="微软雅黑" pitchFamily="34" charset="-122"/>
              </a:rPr>
              <a:t>车辆购置费：</a:t>
            </a:r>
            <a:r>
              <a:rPr lang="en-US" altLang="zh-CN" sz="1000" dirty="0" smtClean="0">
                <a:latin typeface="微软雅黑" pitchFamily="34" charset="-122"/>
                <a:ea typeface="微软雅黑" pitchFamily="34" charset="-122"/>
              </a:rPr>
              <a:t>30w-40w</a:t>
            </a:r>
          </a:p>
        </p:txBody>
      </p:sp>
      <p:sp>
        <p:nvSpPr>
          <p:cNvPr id="27" name="Rectangle 1"/>
          <p:cNvSpPr/>
          <p:nvPr/>
        </p:nvSpPr>
        <p:spPr>
          <a:xfrm>
            <a:off x="738150" y="5500702"/>
            <a:ext cx="5357850" cy="36000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28" name="TextBox 27"/>
          <p:cNvSpPr txBox="1"/>
          <p:nvPr/>
        </p:nvSpPr>
        <p:spPr>
          <a:xfrm>
            <a:off x="738150" y="5650072"/>
            <a:ext cx="5648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和加油站对比：（一个加油车的运营成本为一个加油站的十分之一）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以一个二线城市普通的有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6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台加油机的加油站为例，租赁成本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20w/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月，人员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10w/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月，设备折、保养等费用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6w/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月，照明、消防等设施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1w/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月，关系维护等费用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，月成本在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40w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左右。</a:t>
            </a:r>
            <a:endParaRPr lang="en-US" altLang="zh-CN" sz="800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一个油罐车投入费用为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30w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10-12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年），平均每月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2500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元，保险、自用油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4000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月，人员工资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（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2-3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个人），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3w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元</a:t>
            </a:r>
            <a:r>
              <a:rPr lang="en-US" altLang="zh-CN" sz="8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800" dirty="0" smtClean="0">
                <a:latin typeface="微软雅黑" pitchFamily="34" charset="-122"/>
                <a:ea typeface="微软雅黑" pitchFamily="34" charset="-122"/>
              </a:rPr>
              <a:t>月。</a:t>
            </a:r>
            <a:endParaRPr lang="zh-CN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667504" y="5500702"/>
            <a:ext cx="5045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latin typeface="微软雅黑" pitchFamily="34" charset="-122"/>
                <a:ea typeface="微软雅黑" pitchFamily="34" charset="-122"/>
              </a:rPr>
              <a:t>未来预测：</a:t>
            </a:r>
            <a:endParaRPr lang="en-US" altLang="zh-CN" sz="1200" b="1" dirty="0" smtClean="0">
              <a:latin typeface="微软雅黑" pitchFamily="34" charset="-122"/>
              <a:ea typeface="微软雅黑" pitchFamily="34" charset="-122"/>
            </a:endParaRPr>
          </a:p>
          <a:p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2018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5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月，服务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600+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物流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车队客户，收入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1200w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，毛利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110w</a:t>
            </a:r>
          </a:p>
          <a:p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2018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12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月，注册用户数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50000+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，月收入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3000w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，毛利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300w</a:t>
            </a:r>
            <a:endParaRPr lang="zh-CN" altLang="en-US" sz="1200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 advTm="4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8.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 竞品分析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国外对标及国内竞品分析</a:t>
            </a:r>
            <a:endParaRPr lang="en-US" altLang="ko-KR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12" name="组合 215"/>
          <p:cNvGrpSpPr/>
          <p:nvPr/>
        </p:nvGrpSpPr>
        <p:grpSpPr>
          <a:xfrm>
            <a:off x="631190" y="2045401"/>
            <a:ext cx="5370830" cy="701675"/>
            <a:chOff x="984" y="2548"/>
            <a:chExt cx="8458" cy="1105"/>
          </a:xfrm>
        </p:grpSpPr>
        <p:sp>
          <p:nvSpPr>
            <p:cNvPr id="183" name="speed"/>
            <p:cNvSpPr txBox="1">
              <a:spLocks noChangeArrowheads="1"/>
            </p:cNvSpPr>
            <p:nvPr/>
          </p:nvSpPr>
          <p:spPr bwMode="auto">
            <a:xfrm>
              <a:off x="1890" y="2548"/>
              <a:ext cx="7552" cy="1105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lnSpc>
                  <a:spcPct val="150000"/>
                </a:lnSpc>
                <a:defRPr/>
              </a:pPr>
              <a:r>
                <a:rPr lang="zh-CN" altLang="en-US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美国对标</a:t>
              </a:r>
              <a:r>
                <a:rPr lang="en-US" altLang="zh-CN" sz="16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-Booster</a:t>
              </a:r>
            </a:p>
            <a:p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轮 </a:t>
              </a:r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2000</a:t>
              </a:r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万美元 </a:t>
              </a:r>
              <a:r>
                <a:rPr lang="en-US" altLang="zh-CN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Conversion capital</a:t>
              </a:r>
            </a:p>
            <a:p>
              <a:r>
                <a:rPr lang="zh-CN" altLang="en-US" dirty="0" smtClean="0">
                  <a:solidFill>
                    <a:schemeClr val="tx1"/>
                  </a:solidFill>
                  <a:latin typeface="微软雅黑" pitchFamily="34" charset="-122"/>
                  <a:ea typeface="微软雅黑" pitchFamily="34" charset="-122"/>
                </a:rPr>
                <a:t>服务中大型公司员工、私人社区的预约加油</a:t>
              </a:r>
              <a:endParaRPr lang="en-US" altLang="zh-CN" dirty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grpSp>
          <p:nvGrpSpPr>
            <p:cNvPr id="13" name="组合 209"/>
            <p:cNvGrpSpPr/>
            <p:nvPr/>
          </p:nvGrpSpPr>
          <p:grpSpPr>
            <a:xfrm>
              <a:off x="984" y="2783"/>
              <a:ext cx="713" cy="636"/>
              <a:chOff x="879" y="2783"/>
              <a:chExt cx="713" cy="636"/>
            </a:xfrm>
          </p:grpSpPr>
          <p:sp>
            <p:nvSpPr>
              <p:cNvPr id="195" name="椭圆 194"/>
              <p:cNvSpPr/>
              <p:nvPr/>
            </p:nvSpPr>
            <p:spPr>
              <a:xfrm>
                <a:off x="905" y="2783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0" name="文本框 199"/>
              <p:cNvSpPr txBox="1"/>
              <p:nvPr/>
            </p:nvSpPr>
            <p:spPr>
              <a:xfrm>
                <a:off x="879" y="2855"/>
                <a:ext cx="713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</p:grpSp>
      </p:grpSp>
      <p:grpSp>
        <p:nvGrpSpPr>
          <p:cNvPr id="14" name="组合 214"/>
          <p:cNvGrpSpPr/>
          <p:nvPr/>
        </p:nvGrpSpPr>
        <p:grpSpPr>
          <a:xfrm>
            <a:off x="641350" y="2802127"/>
            <a:ext cx="5370830" cy="701675"/>
            <a:chOff x="1010" y="3879"/>
            <a:chExt cx="8458" cy="1105"/>
          </a:xfrm>
        </p:grpSpPr>
        <p:sp>
          <p:nvSpPr>
            <p:cNvPr id="186" name="文本框 185"/>
            <p:cNvSpPr txBox="1"/>
            <p:nvPr/>
          </p:nvSpPr>
          <p:spPr>
            <a:xfrm>
              <a:off x="1916" y="3879"/>
              <a:ext cx="7552" cy="1105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l" eaLnBrk="0" latinLnBrk="0" hangingPunct="0">
                <a:lnSpc>
                  <a:spcPct val="150000"/>
                </a:lnSpc>
              </a:pP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找油网（</a:t>
              </a:r>
              <a:r>
                <a:rPr kumimoji="1" lang="en-US" altLang="zh-CN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lang="en-US" altLang="zh-CN" sz="1200" dirty="0" smtClean="0"/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成品油贸易及供应链金融</a:t>
              </a:r>
              <a:endParaRPr kumimoji="1" lang="en-US" altLang="zh-CN" sz="1200" dirty="0" smtClean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通过与第三方危化品运输公司合作，面向终端企业提供油品批发服务</a:t>
              </a:r>
              <a:endParaRPr kumimoji="1" lang="en-US" altLang="zh-CN" sz="1200" dirty="0" smtClean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</p:txBody>
        </p:sp>
        <p:grpSp>
          <p:nvGrpSpPr>
            <p:cNvPr id="15" name="组合 208"/>
            <p:cNvGrpSpPr/>
            <p:nvPr/>
          </p:nvGrpSpPr>
          <p:grpSpPr>
            <a:xfrm>
              <a:off x="1010" y="4065"/>
              <a:ext cx="651" cy="636"/>
              <a:chOff x="905" y="4065"/>
              <a:chExt cx="651" cy="636"/>
            </a:xfrm>
          </p:grpSpPr>
          <p:sp>
            <p:nvSpPr>
              <p:cNvPr id="196" name="椭圆 195"/>
              <p:cNvSpPr/>
              <p:nvPr/>
            </p:nvSpPr>
            <p:spPr>
              <a:xfrm>
                <a:off x="905" y="4065"/>
                <a:ext cx="651" cy="636"/>
              </a:xfrm>
              <a:prstGeom prst="ellipse">
                <a:avLst/>
              </a:prstGeom>
              <a:solidFill>
                <a:srgbClr val="EA801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1" name="文本框 200"/>
              <p:cNvSpPr txBox="1"/>
              <p:nvPr/>
            </p:nvSpPr>
            <p:spPr>
              <a:xfrm>
                <a:off x="929" y="4128"/>
                <a:ext cx="626" cy="3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  <a:endParaRPr lang="en-US" altLang="zh-CN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grpSp>
        <p:nvGrpSpPr>
          <p:cNvPr id="16" name="组合 213"/>
          <p:cNvGrpSpPr/>
          <p:nvPr/>
        </p:nvGrpSpPr>
        <p:grpSpPr>
          <a:xfrm>
            <a:off x="631190" y="3499346"/>
            <a:ext cx="5370830" cy="535305"/>
            <a:chOff x="1010" y="5606"/>
            <a:chExt cx="8458" cy="843"/>
          </a:xfrm>
        </p:grpSpPr>
        <p:sp>
          <p:nvSpPr>
            <p:cNvPr id="187" name="文本框 186"/>
            <p:cNvSpPr txBox="1"/>
            <p:nvPr/>
          </p:nvSpPr>
          <p:spPr>
            <a:xfrm>
              <a:off x="1916" y="5606"/>
              <a:ext cx="7552" cy="8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车到加油、微车、喂车车（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A+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轮、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轮、</a:t>
              </a:r>
              <a:r>
                <a:rPr kumimoji="1" lang="en-US" altLang="zh-CN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kumimoji="1" lang="en-US" altLang="ko-KR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>
                <a:lnSpc>
                  <a:spcPct val="90000"/>
                </a:lnSpc>
                <a:buClr>
                  <a:prstClr val="white"/>
                </a:buClr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为民营加油站提供</a:t>
              </a:r>
              <a:r>
                <a:rPr kumimoji="1" lang="en-US" altLang="zh-CN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</a:rPr>
                <a:t>CRM</a:t>
              </a:r>
            </a:p>
          </p:txBody>
        </p:sp>
        <p:grpSp>
          <p:nvGrpSpPr>
            <p:cNvPr id="17" name="组合 207"/>
            <p:cNvGrpSpPr/>
            <p:nvPr/>
          </p:nvGrpSpPr>
          <p:grpSpPr>
            <a:xfrm>
              <a:off x="1010" y="5792"/>
              <a:ext cx="723" cy="636"/>
              <a:chOff x="905" y="5792"/>
              <a:chExt cx="723" cy="636"/>
            </a:xfrm>
          </p:grpSpPr>
          <p:sp>
            <p:nvSpPr>
              <p:cNvPr id="197" name="椭圆 196"/>
              <p:cNvSpPr/>
              <p:nvPr/>
            </p:nvSpPr>
            <p:spPr>
              <a:xfrm>
                <a:off x="905" y="5792"/>
                <a:ext cx="651" cy="636"/>
              </a:xfrm>
              <a:prstGeom prst="ellipse">
                <a:avLst/>
              </a:prstGeom>
              <a:solidFill>
                <a:srgbClr val="4154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2" name="文本框 201"/>
              <p:cNvSpPr txBox="1"/>
              <p:nvPr/>
            </p:nvSpPr>
            <p:spPr>
              <a:xfrm>
                <a:off x="909" y="5868"/>
                <a:ext cx="719" cy="5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</p:grpSp>
      <p:grpSp>
        <p:nvGrpSpPr>
          <p:cNvPr id="18" name="组合 212"/>
          <p:cNvGrpSpPr/>
          <p:nvPr/>
        </p:nvGrpSpPr>
        <p:grpSpPr>
          <a:xfrm>
            <a:off x="638810" y="4107049"/>
            <a:ext cx="5373370" cy="535305"/>
            <a:chOff x="1006" y="7304"/>
            <a:chExt cx="8462" cy="843"/>
          </a:xfrm>
        </p:grpSpPr>
        <p:sp>
          <p:nvSpPr>
            <p:cNvPr id="188" name="文本框 187"/>
            <p:cNvSpPr txBox="1"/>
            <p:nvPr/>
          </p:nvSpPr>
          <p:spPr>
            <a:xfrm>
              <a:off x="1916" y="7304"/>
              <a:ext cx="7552" cy="84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indent="0" eaLnBrk="1" latinLnBrk="0" hangingPunct="1">
                <a:lnSpc>
                  <a:spcPct val="150000"/>
                </a:lnSpc>
                <a:buFont typeface="Arial" panose="020B0604020202020204" pitchFamily="34" charset="0"/>
                <a:buNone/>
              </a:pPr>
              <a:r>
                <a:rPr kumimoji="1" lang="zh-CN" altLang="en-US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易加油（</a:t>
              </a:r>
              <a:r>
                <a:rPr kumimoji="1" lang="en-US" altLang="zh-CN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B</a:t>
              </a:r>
              <a:r>
                <a:rPr kumimoji="1" lang="zh-CN" altLang="en-US" sz="1600" b="1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rPr>
                <a:t>轮）</a:t>
              </a:r>
              <a:endParaRPr kumimoji="1" lang="en-US" altLang="ko-KR" sz="1600" b="1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endParaRPr>
            </a:p>
            <a:p>
              <a:pPr marL="0" indent="0" eaLnBrk="1" latinLnBrk="0" hangingPunct="1">
                <a:lnSpc>
                  <a:spcPct val="90000"/>
                </a:lnSpc>
                <a:buClr>
                  <a:prstClr val="white"/>
                </a:buClr>
                <a:buFont typeface="Arial" panose="020B0604020202020204" pitchFamily="34" charset="0"/>
                <a:buNone/>
              </a:pP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发展</a:t>
              </a:r>
              <a:r>
                <a:rPr kumimoji="1" lang="en-US" altLang="zh-CN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C</a:t>
              </a:r>
              <a:r>
                <a:rPr kumimoji="1" lang="zh-CN" altLang="en-US" sz="1200" dirty="0" smtClean="0">
                  <a:latin typeface="微软雅黑" pitchFamily="34" charset="-122"/>
                  <a:ea typeface="微软雅黑" pitchFamily="34" charset="-122"/>
                  <a:cs typeface="Tahoma" panose="020B0604030504040204" pitchFamily="34" charset="0"/>
                  <a:sym typeface="+mn-ea"/>
                </a:rPr>
                <a:t>端用户为民营加油站引流</a:t>
              </a:r>
              <a:endParaRPr kumimoji="1" lang="en-US" altLang="ko-KR" sz="1200" dirty="0">
                <a:latin typeface="微软雅黑" pitchFamily="34" charset="-122"/>
                <a:ea typeface="微软雅黑" pitchFamily="34" charset="-122"/>
                <a:cs typeface="Tahoma" panose="020B0604030504040204" pitchFamily="34" charset="0"/>
              </a:endParaRPr>
            </a:p>
          </p:txBody>
        </p:sp>
        <p:grpSp>
          <p:nvGrpSpPr>
            <p:cNvPr id="19" name="组合 204"/>
            <p:cNvGrpSpPr/>
            <p:nvPr/>
          </p:nvGrpSpPr>
          <p:grpSpPr>
            <a:xfrm>
              <a:off x="1006" y="7490"/>
              <a:ext cx="712" cy="636"/>
              <a:chOff x="901" y="7490"/>
              <a:chExt cx="712" cy="636"/>
            </a:xfrm>
          </p:grpSpPr>
          <p:sp>
            <p:nvSpPr>
              <p:cNvPr id="198" name="椭圆 197"/>
              <p:cNvSpPr/>
              <p:nvPr/>
            </p:nvSpPr>
            <p:spPr>
              <a:xfrm>
                <a:off x="905" y="7490"/>
                <a:ext cx="651" cy="636"/>
              </a:xfrm>
              <a:prstGeom prst="ellipse">
                <a:avLst/>
              </a:prstGeom>
              <a:solidFill>
                <a:srgbClr val="91BA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3" name="文本框 202"/>
              <p:cNvSpPr txBox="1"/>
              <p:nvPr/>
            </p:nvSpPr>
            <p:spPr>
              <a:xfrm>
                <a:off x="901" y="7572"/>
                <a:ext cx="712" cy="3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</p:grpSp>
      </p:grpSp>
      <p:sp>
        <p:nvSpPr>
          <p:cNvPr id="6" name=" 6"/>
          <p:cNvSpPr/>
          <p:nvPr/>
        </p:nvSpPr>
        <p:spPr>
          <a:xfrm>
            <a:off x="6012180" y="3273658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7334844" y="2119496"/>
            <a:ext cx="4377731" cy="2677656"/>
          </a:xfrm>
          <a:prstGeom prst="rect">
            <a:avLst/>
          </a:prstGeom>
          <a:noFill/>
          <a:ln w="31750" cmpd="dbl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 smtClean="0">
                <a:latin typeface="微软雅黑" pitchFamily="34" charset="-122"/>
                <a:ea typeface="微软雅黑" pitchFamily="34" charset="-122"/>
              </a:rPr>
              <a:t>结论：</a:t>
            </a:r>
            <a:endParaRPr lang="en-US" altLang="zh-CN" sz="1600" b="1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●美国批零差价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6%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，中国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25%</a:t>
            </a: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●加油站是既得利益者，很难合作，中国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11w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座加油站，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CRM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用了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4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年时间才铺了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1000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座加油站</a:t>
            </a:r>
            <a:endParaRPr lang="en-US" altLang="zh-CN" sz="1200" dirty="0" smtClean="0"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●找油网以撮合交易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供应链金融，辅助为大型终端企业提供批发服务，量大得惊人，利润很低，落地服务难</a:t>
            </a: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●路石科技服务物流行业的中小</a:t>
            </a:r>
            <a:r>
              <a:rPr lang="en-US" altLang="zh-CN" sz="1200" dirty="0" smtClean="0">
                <a:latin typeface="微软雅黑" pitchFamily="34" charset="-122"/>
                <a:ea typeface="微软雅黑" pitchFamily="34" charset="-122"/>
              </a:rPr>
              <a:t>B</a:t>
            </a:r>
            <a:r>
              <a:rPr lang="zh-CN" altLang="en-US" sz="1200" dirty="0" smtClean="0">
                <a:latin typeface="微软雅黑" pitchFamily="34" charset="-122"/>
                <a:ea typeface="微软雅黑" pitchFamily="34" charset="-122"/>
              </a:rPr>
              <a:t>，成品油需求方的重要组成，尚未被服务，画像标准，可以以互联网方式获客和服务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xmlns="" val="1718807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9.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融资计划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融资计划及用途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149" name="文本框 148"/>
          <p:cNvSpPr txBox="1"/>
          <p:nvPr/>
        </p:nvSpPr>
        <p:spPr>
          <a:xfrm>
            <a:off x="2742219" y="3924238"/>
            <a:ext cx="1421765" cy="38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企业车队</a:t>
            </a:r>
          </a:p>
        </p:txBody>
      </p:sp>
      <p:sp>
        <p:nvSpPr>
          <p:cNvPr id="152" name="Oval 45"/>
          <p:cNvSpPr/>
          <p:nvPr/>
        </p:nvSpPr>
        <p:spPr>
          <a:xfrm>
            <a:off x="2866832" y="2276872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2737610" y="266644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" name="组合 154"/>
          <p:cNvGrpSpPr/>
          <p:nvPr/>
        </p:nvGrpSpPr>
        <p:grpSpPr>
          <a:xfrm>
            <a:off x="2716635" y="4814256"/>
            <a:ext cx="1421765" cy="1163955"/>
            <a:chOff x="7920" y="3242"/>
            <a:chExt cx="2239" cy="1833"/>
          </a:xfrm>
        </p:grpSpPr>
        <p:sp>
          <p:nvSpPr>
            <p:cNvPr id="156" name="Oval 45"/>
            <p:cNvSpPr/>
            <p:nvPr/>
          </p:nvSpPr>
          <p:spPr>
            <a:xfrm>
              <a:off x="8123" y="3242"/>
              <a:ext cx="1832" cy="1833"/>
            </a:xfrm>
            <a:prstGeom prst="ellipse">
              <a:avLst/>
            </a:prstGeom>
            <a:solidFill>
              <a:srgbClr val="91BA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57" name="文本框 156"/>
            <p:cNvSpPr txBox="1"/>
            <p:nvPr/>
          </p:nvSpPr>
          <p:spPr>
            <a:xfrm>
              <a:off x="7920" y="3836"/>
              <a:ext cx="2239" cy="5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grpFill/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800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用途</a:t>
              </a:r>
              <a:endParaRPr lang="zh-CN" altLang="en-US" sz="1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48" name="Oval 45"/>
          <p:cNvSpPr/>
          <p:nvPr/>
        </p:nvSpPr>
        <p:spPr>
          <a:xfrm>
            <a:off x="2853590" y="3562179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724368" y="3951751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15%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Rectangle 3"/>
          <p:cNvSpPr txBox="1">
            <a:spLocks noChangeArrowheads="1"/>
          </p:cNvSpPr>
          <p:nvPr/>
        </p:nvSpPr>
        <p:spPr bwMode="auto">
          <a:xfrm>
            <a:off x="5328221" y="2783403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融资金额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1000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万人民币或等额外币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2" name="Rectangle 3"/>
          <p:cNvSpPr txBox="1">
            <a:spLocks noChangeArrowheads="1"/>
          </p:cNvSpPr>
          <p:nvPr/>
        </p:nvSpPr>
        <p:spPr bwMode="auto">
          <a:xfrm>
            <a:off x="5328782" y="4082516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出让</a:t>
            </a:r>
            <a:r>
              <a:rPr lang="en-US" altLang="zh-CN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15%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股权比例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3" name="Rectangle 3"/>
          <p:cNvSpPr txBox="1">
            <a:spLocks noChangeArrowheads="1"/>
          </p:cNvSpPr>
          <p:nvPr/>
        </p:nvSpPr>
        <p:spPr bwMode="auto">
          <a:xfrm>
            <a:off x="5343147" y="5349472"/>
            <a:ext cx="4251499" cy="37698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用产品研发、市场开拓及品牌建设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6" name="圆角矩形 55"/>
          <p:cNvSpPr/>
          <p:nvPr/>
        </p:nvSpPr>
        <p:spPr>
          <a:xfrm>
            <a:off x="533191" y="1440633"/>
            <a:ext cx="3890534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99235" y="1569581"/>
            <a:ext cx="365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本轮计划融资</a:t>
            </a:r>
            <a:r>
              <a:rPr kumimoji="1" lang="en-US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1000</a:t>
            </a:r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万人民币</a:t>
            </a:r>
            <a:endParaRPr kumimoji="1" lang="zh-CN" altLang="en-US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-2358"/>
            <a:ext cx="12192000" cy="686271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718694" y="2680985"/>
            <a:ext cx="4591049" cy="500380"/>
          </a:xfrm>
          <a:prstGeom prst="rect">
            <a:avLst/>
          </a:prstGeom>
          <a:solidFill>
            <a:srgbClr val="FF8A00"/>
          </a:solidFill>
          <a:ln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400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730218" y="1739750"/>
            <a:ext cx="4483100" cy="92233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altLang="ko-KR" sz="6000" dirty="0">
                <a:effectLst>
                  <a:outerShdw blurRad="12700" dist="25400" dir="2700000" algn="tl">
                    <a:srgbClr val="000000">
                      <a:alpha val="60000"/>
                    </a:srgbClr>
                  </a:outerShdw>
                </a:effectLst>
                <a:latin typeface="Calibri" panose="020F0502020204030204" pitchFamily="34" charset="0"/>
              </a:rPr>
              <a:t>Thank you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740648" y="2814487"/>
            <a:ext cx="451388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zh-CN" altLang="en-US" sz="1600" b="0" smtClean="0"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感谢您的关注与支持！</a:t>
            </a:r>
            <a:endParaRPr lang="zh-CN" altLang="ko-KR" sz="1600" b="0" dirty="0"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077143" y="3410021"/>
            <a:ext cx="1869367" cy="18581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62904" y="5268193"/>
            <a:ext cx="1869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张绍义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18613819369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6172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1.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投资要点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商业模式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团队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业务现状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/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融资计划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1666844" y="1666867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4"/>
          <p:cNvSpPr txBox="1"/>
          <p:nvPr/>
        </p:nvSpPr>
        <p:spPr>
          <a:xfrm>
            <a:off x="1832888" y="1795815"/>
            <a:ext cx="8709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利用移动在线平台，为货车提供在线预约、送油到车、移动加油服务</a:t>
            </a:r>
            <a:endParaRPr kumimoji="1" lang="zh-CN" altLang="en-US" sz="1400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2" name="文本框 152"/>
          <p:cNvSpPr txBox="1"/>
          <p:nvPr/>
        </p:nvSpPr>
        <p:spPr>
          <a:xfrm>
            <a:off x="3326163" y="2933670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1000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6" name="Oval 45"/>
          <p:cNvSpPr/>
          <p:nvPr/>
        </p:nvSpPr>
        <p:spPr>
          <a:xfrm>
            <a:off x="451607" y="1571612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8" name="文本框 152"/>
          <p:cNvSpPr txBox="1"/>
          <p:nvPr/>
        </p:nvSpPr>
        <p:spPr>
          <a:xfrm>
            <a:off x="241582" y="177378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商业模式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1" name="Oval 45"/>
          <p:cNvSpPr/>
          <p:nvPr/>
        </p:nvSpPr>
        <p:spPr>
          <a:xfrm>
            <a:off x="455104" y="2794169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2" name="文本框 152"/>
          <p:cNvSpPr txBox="1"/>
          <p:nvPr/>
        </p:nvSpPr>
        <p:spPr>
          <a:xfrm>
            <a:off x="245079" y="2928934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团队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Oval 45"/>
          <p:cNvSpPr/>
          <p:nvPr/>
        </p:nvSpPr>
        <p:spPr>
          <a:xfrm>
            <a:off x="448109" y="3937177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4" name="文本框 152"/>
          <p:cNvSpPr txBox="1"/>
          <p:nvPr/>
        </p:nvSpPr>
        <p:spPr>
          <a:xfrm>
            <a:off x="238084" y="4131238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业务现状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5" name="Oval 45"/>
          <p:cNvSpPr/>
          <p:nvPr/>
        </p:nvSpPr>
        <p:spPr>
          <a:xfrm>
            <a:off x="455104" y="5080185"/>
            <a:ext cx="1001713" cy="706269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6" name="文本框 152"/>
          <p:cNvSpPr txBox="1"/>
          <p:nvPr/>
        </p:nvSpPr>
        <p:spPr>
          <a:xfrm>
            <a:off x="245079" y="5287812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融资计划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1648839" y="2809875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文本框 4"/>
          <p:cNvSpPr txBox="1"/>
          <p:nvPr/>
        </p:nvSpPr>
        <p:spPr>
          <a:xfrm>
            <a:off x="1814883" y="2895897"/>
            <a:ext cx="87091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公司核心团队为油帮帮原班人马，拥有成品油领域创业并成功退出的经历（传统石油公司并购），三位创始人创业前均曾任腾讯</a:t>
            </a:r>
            <a:r>
              <a:rPr kumimoji="1" lang="en-US" altLang="zh-CN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/</a:t>
            </a:r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百度总监级别职位。</a:t>
            </a:r>
          </a:p>
        </p:txBody>
      </p:sp>
      <p:sp>
        <p:nvSpPr>
          <p:cNvPr id="50" name="圆角矩形 49"/>
          <p:cNvSpPr/>
          <p:nvPr/>
        </p:nvSpPr>
        <p:spPr>
          <a:xfrm>
            <a:off x="1666844" y="3952883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" name="文本框 4"/>
          <p:cNvSpPr txBox="1"/>
          <p:nvPr/>
        </p:nvSpPr>
        <p:spPr>
          <a:xfrm>
            <a:off x="1839088" y="4000835"/>
            <a:ext cx="8846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产品上线三个月，已在淄博、武汉、重庆等地区验证成功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，注册用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户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6000+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，交易用户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1000+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，月流水超过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300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万</a:t>
            </a:r>
            <a:endParaRPr lang="en-US" altLang="zh-CN" sz="1400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1666844" y="5095891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文本框 4"/>
          <p:cNvSpPr txBox="1"/>
          <p:nvPr/>
        </p:nvSpPr>
        <p:spPr>
          <a:xfrm>
            <a:off x="1814882" y="5268289"/>
            <a:ext cx="87091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拟融资</a:t>
            </a:r>
            <a:r>
              <a:rPr kumimoji="1" lang="en-US" altLang="zh-CN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1000</a:t>
            </a:r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万人民币，出让</a:t>
            </a:r>
            <a:r>
              <a:rPr kumimoji="1" lang="en-US" altLang="zh-CN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15%</a:t>
            </a:r>
            <a:r>
              <a:rPr kumimoji="1" lang="zh-CN" altLang="en-US" sz="140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股权，用于产品研发、开拓市场、品牌建设等</a:t>
            </a:r>
          </a:p>
        </p:txBody>
      </p:sp>
    </p:spTree>
    <p:extLst>
      <p:ext uri="{BB962C8B-B14F-4D97-AF65-F5344CB8AC3E}">
        <p14:creationId xmlns:p14="http://schemas.microsoft.com/office/powerpoint/2010/main" xmlns="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4319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.</a:t>
            </a:r>
            <a:r>
              <a:rPr 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团队介绍</a:t>
            </a:r>
            <a:endParaRPr lang="zh-CN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团队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介绍</a:t>
            </a:r>
          </a:p>
        </p:txBody>
      </p:sp>
      <p:sp>
        <p:nvSpPr>
          <p:cNvPr id="149" name="文本框 148"/>
          <p:cNvSpPr txBox="1"/>
          <p:nvPr/>
        </p:nvSpPr>
        <p:spPr>
          <a:xfrm>
            <a:off x="3330772" y="4048588"/>
            <a:ext cx="1421765" cy="38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企业车队</a:t>
            </a:r>
          </a:p>
        </p:txBody>
      </p:sp>
      <p:sp>
        <p:nvSpPr>
          <p:cNvPr id="152" name="Oval 45"/>
          <p:cNvSpPr/>
          <p:nvPr/>
        </p:nvSpPr>
        <p:spPr>
          <a:xfrm>
            <a:off x="1593030" y="2275387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153" name="文本框 152"/>
          <p:cNvSpPr txBox="1"/>
          <p:nvPr/>
        </p:nvSpPr>
        <p:spPr>
          <a:xfrm>
            <a:off x="5717025" y="3529025"/>
            <a:ext cx="1421765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grpFill/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￥</a:t>
            </a:r>
            <a:r>
              <a:rPr lang="en-US" altLang="zh-CN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500</a:t>
            </a:r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万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6" name="Oval 45"/>
          <p:cNvSpPr/>
          <p:nvPr/>
        </p:nvSpPr>
        <p:spPr>
          <a:xfrm>
            <a:off x="9197330" y="2365070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8" name="Oval 45"/>
          <p:cNvSpPr/>
          <p:nvPr/>
        </p:nvSpPr>
        <p:spPr>
          <a:xfrm>
            <a:off x="5413556" y="2344290"/>
            <a:ext cx="1163320" cy="1163955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200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52" name="Rectangle 3"/>
          <p:cNvSpPr txBox="1">
            <a:spLocks noChangeArrowheads="1"/>
          </p:cNvSpPr>
          <p:nvPr/>
        </p:nvSpPr>
        <p:spPr bwMode="auto">
          <a:xfrm>
            <a:off x="4452926" y="3698020"/>
            <a:ext cx="3160800" cy="717503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2003-2015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先后就职于金山网络和腾讯，原腾讯技术总监，曾主导开发过金山词霸、</a:t>
            </a:r>
            <a:r>
              <a:rPr lang="en-US" altLang="zh-CN" sz="1200" b="1" dirty="0" err="1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浏览器初代开发负责人、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QROM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的产品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20" name="TextBox 59"/>
          <p:cNvSpPr txBox="1">
            <a:spLocks noChangeArrowheads="1"/>
          </p:cNvSpPr>
          <p:nvPr/>
        </p:nvSpPr>
        <p:spPr bwMode="auto">
          <a:xfrm>
            <a:off x="1703512" y="2530105"/>
            <a:ext cx="902811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徐铮</a:t>
            </a:r>
            <a:endParaRPr lang="en-US" altLang="zh-CN" sz="28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hangingPunct="1">
              <a:buFontTx/>
              <a:buNone/>
            </a:pPr>
            <a:r>
              <a:rPr lang="en-US" altLang="zh-CN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CEO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59"/>
          <p:cNvSpPr txBox="1">
            <a:spLocks noChangeArrowheads="1"/>
          </p:cNvSpPr>
          <p:nvPr/>
        </p:nvSpPr>
        <p:spPr bwMode="auto">
          <a:xfrm>
            <a:off x="5374249" y="2573449"/>
            <a:ext cx="1261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李天畅</a:t>
            </a:r>
            <a:endParaRPr lang="en-US" altLang="zh-CN" sz="2800" b="1" dirty="0" smtClean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hangingPunct="1">
              <a:buFontTx/>
              <a:buNone/>
            </a:pPr>
            <a:r>
              <a:rPr lang="en-US" altLang="zh-CN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CTO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59"/>
          <p:cNvSpPr txBox="1">
            <a:spLocks noChangeArrowheads="1"/>
          </p:cNvSpPr>
          <p:nvPr/>
        </p:nvSpPr>
        <p:spPr bwMode="auto">
          <a:xfrm>
            <a:off x="9142304" y="2566459"/>
            <a:ext cx="1261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defRPr sz="1500"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eaLnBrk="1" hangingPunct="1">
              <a:buFontTx/>
              <a:buNone/>
            </a:pPr>
            <a:r>
              <a:rPr lang="zh-CN" altLang="en-US" sz="28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刘全晖</a:t>
            </a:r>
            <a:endParaRPr lang="en-US" altLang="zh-CN" sz="2800" b="1" dirty="0" smtClean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hangingPunct="1">
              <a:buFontTx/>
              <a:buNone/>
            </a:pPr>
            <a:r>
              <a:rPr lang="en-US" altLang="zh-CN" sz="1200" b="1" dirty="0" smtClean="0">
                <a:solidFill>
                  <a:srgbClr val="4D4D4D"/>
                </a:solidFill>
                <a:latin typeface="微软雅黑" pitchFamily="34" charset="-122"/>
                <a:ea typeface="微软雅黑" pitchFamily="34" charset="-122"/>
              </a:rPr>
              <a:t>COO</a:t>
            </a:r>
            <a:endParaRPr lang="zh-CN" altLang="en-US" sz="1200" b="1" dirty="0">
              <a:solidFill>
                <a:srgbClr val="4D4D4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Rectangle 3"/>
          <p:cNvSpPr txBox="1">
            <a:spLocks noChangeArrowheads="1"/>
          </p:cNvSpPr>
          <p:nvPr/>
        </p:nvSpPr>
        <p:spPr bwMode="auto">
          <a:xfrm>
            <a:off x="738150" y="3698020"/>
            <a:ext cx="3159479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2009-2015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腾讯手机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、手机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QQ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空间初代产品总监</a:t>
            </a:r>
          </a:p>
        </p:txBody>
      </p:sp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731729" y="4538317"/>
            <a:ext cx="3149693" cy="921814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2015-2017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创办油帮帮，提供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C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端用户的互联网加油支付和金融服务，先后获得两轮融资，月流水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3000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万，被石油公司并购，天使轮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倍收益，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A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轮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2.5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倍收益</a:t>
            </a:r>
          </a:p>
        </p:txBody>
      </p:sp>
      <p:sp>
        <p:nvSpPr>
          <p:cNvPr id="30" name="Rectangle 3"/>
          <p:cNvSpPr txBox="1">
            <a:spLocks noChangeArrowheads="1"/>
          </p:cNvSpPr>
          <p:nvPr/>
        </p:nvSpPr>
        <p:spPr bwMode="auto">
          <a:xfrm>
            <a:off x="4452926" y="4701759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2015-2017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油帮帮联合创始人，被石油公司并购成功退出</a:t>
            </a:r>
          </a:p>
        </p:txBody>
      </p:sp>
      <p:sp>
        <p:nvSpPr>
          <p:cNvPr id="33" name="Rectangle 3"/>
          <p:cNvSpPr txBox="1">
            <a:spLocks noChangeArrowheads="1"/>
          </p:cNvSpPr>
          <p:nvPr/>
        </p:nvSpPr>
        <p:spPr bwMode="auto">
          <a:xfrm>
            <a:off x="8382016" y="3715895"/>
            <a:ext cx="3160800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2010-2011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百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度运营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总监，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负责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手机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百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度搜索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app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运营等工作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34" name="Rectangle 3"/>
          <p:cNvSpPr txBox="1">
            <a:spLocks noChangeArrowheads="1"/>
          </p:cNvSpPr>
          <p:nvPr/>
        </p:nvSpPr>
        <p:spPr bwMode="auto">
          <a:xfrm>
            <a:off x="8382016" y="4445163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2011-2013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口袋购物，产品运营总监，全面负责负责口袋购物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app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互联网</a:t>
            </a:r>
            <a:r>
              <a:rPr lang="zh-CN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运营</a:t>
            </a:r>
            <a:r>
              <a:rPr lang="zh-CN" altLang="zh-CN" sz="12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工作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533190" y="1440633"/>
            <a:ext cx="9019193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7" name="文本框 4"/>
          <p:cNvSpPr txBox="1"/>
          <p:nvPr/>
        </p:nvSpPr>
        <p:spPr>
          <a:xfrm>
            <a:off x="699234" y="1569581"/>
            <a:ext cx="8709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创始团队来自于腾讯</a:t>
            </a:r>
            <a:r>
              <a:rPr kumimoji="1" lang="en-US" altLang="zh-CN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/</a:t>
            </a:r>
            <a:r>
              <a:rPr kumimoji="1" lang="zh-CN" altLang="en-US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百度总监级别，拥有成品油领域创业经验并成功退出的经历</a:t>
            </a:r>
            <a:endParaRPr kumimoji="1" lang="zh-CN" altLang="en-US" dirty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7" name="Rectangle 3"/>
          <p:cNvSpPr txBox="1">
            <a:spLocks noChangeArrowheads="1"/>
          </p:cNvSpPr>
          <p:nvPr/>
        </p:nvSpPr>
        <p:spPr bwMode="auto">
          <a:xfrm>
            <a:off x="8382726" y="5117073"/>
            <a:ext cx="3149693" cy="513191"/>
          </a:xfrm>
          <a:prstGeom prst="roundRect">
            <a:avLst/>
          </a:prstGeom>
          <a:solidFill>
            <a:srgbClr val="EA8010"/>
          </a:solidFill>
          <a:ln w="9525">
            <a:noFill/>
            <a:miter lim="800000"/>
          </a:ln>
        </p:spPr>
        <p:txBody>
          <a:bodyPr wrap="square" lIns="90000" tIns="46800" rIns="90000" bIns="46800">
            <a:spAutoFit/>
          </a:bodyPr>
          <a:lstStyle/>
          <a:p>
            <a:pPr algn="ctr"/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2013-2016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妙店联合创始人，先后共融资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3000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万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3050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3.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市场洞察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0483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中小物</a:t>
            </a: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流企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+mn-ea"/>
              </a:rPr>
              <a:t>业用油市场研究及痛点</a:t>
            </a:r>
            <a:endParaRPr lang="zh-CN" altLang="en-US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  <a:sym typeface="+mn-ea"/>
            </a:endParaRPr>
          </a:p>
        </p:txBody>
      </p:sp>
      <p:grpSp>
        <p:nvGrpSpPr>
          <p:cNvPr id="6" name="组合 113"/>
          <p:cNvGrpSpPr/>
          <p:nvPr/>
        </p:nvGrpSpPr>
        <p:grpSpPr>
          <a:xfrm>
            <a:off x="1079064" y="4497249"/>
            <a:ext cx="9837711" cy="1009015"/>
            <a:chOff x="-4445" y="2767"/>
            <a:chExt cx="15323" cy="1589"/>
          </a:xfrm>
        </p:grpSpPr>
        <p:sp>
          <p:nvSpPr>
            <p:cNvPr id="8" name="Oval 7"/>
            <p:cNvSpPr/>
            <p:nvPr/>
          </p:nvSpPr>
          <p:spPr>
            <a:xfrm>
              <a:off x="-4445" y="2767"/>
              <a:ext cx="1139" cy="1141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>
                <a:defRPr/>
              </a:pPr>
              <a:r>
                <a:rPr lang="en-US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Malgun Gothic" panose="020B0503020000020004" charset="-127"/>
                </a:rPr>
                <a:t>03</a:t>
              </a:r>
            </a:p>
          </p:txBody>
        </p:sp>
        <p:grpSp>
          <p:nvGrpSpPr>
            <p:cNvPr id="7" name="组合 80"/>
            <p:cNvGrpSpPr/>
            <p:nvPr/>
          </p:nvGrpSpPr>
          <p:grpSpPr>
            <a:xfrm>
              <a:off x="-3196" y="2829"/>
              <a:ext cx="14074" cy="1527"/>
              <a:chOff x="-4438" y="2829"/>
              <a:chExt cx="14074" cy="1527"/>
            </a:xfrm>
          </p:grpSpPr>
          <p:sp>
            <p:nvSpPr>
              <p:cNvPr id="70" name="speed"/>
              <p:cNvSpPr txBox="1">
                <a:spLocks noChangeArrowheads="1"/>
              </p:cNvSpPr>
              <p:nvPr/>
            </p:nvSpPr>
            <p:spPr bwMode="auto">
              <a:xfrm>
                <a:off x="-4438" y="2829"/>
                <a:ext cx="13618" cy="523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algn="l">
                  <a:lnSpc>
                    <a:spcPct val="120000"/>
                  </a:lnSpc>
                  <a:defRPr/>
                </a:pPr>
                <a:r>
                  <a:rPr lang="zh-CN" altLang="en-US" sz="1800" dirty="0" smtClean="0">
                    <a:solidFill>
                      <a:srgbClr val="41546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产业链供需关系错配，中小物流公司用油需求未满足</a:t>
                </a:r>
                <a:endParaRPr lang="zh-CN" altLang="ko-KR" sz="1800" dirty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5" name="Rectangle 3"/>
              <p:cNvSpPr txBox="1">
                <a:spLocks noChangeArrowheads="1"/>
              </p:cNvSpPr>
              <p:nvPr/>
            </p:nvSpPr>
            <p:spPr bwMode="auto">
              <a:xfrm>
                <a:off x="-4438" y="3338"/>
                <a:ext cx="14074" cy="1018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285750" indent="-285750">
                  <a:spcBef>
                    <a:spcPts val="0"/>
                  </a:spcBef>
                  <a:buFont typeface="Wingdings" pitchFamily="2" charset="2"/>
                  <a:buChar char="l"/>
                  <a:defRPr/>
                </a:pP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零</a:t>
                </a:r>
                <a:r>
                  <a:rPr lang="zh-CN" altLang="en-US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售端非市场化，国家统一定价，加油站批零差价</a:t>
                </a:r>
                <a:r>
                  <a:rPr lang="en-US" altLang="zh-CN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25%</a:t>
                </a:r>
                <a:r>
                  <a:rPr lang="zh-CN" altLang="en-US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以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上</a:t>
                </a:r>
                <a:endParaRPr lang="en-US" altLang="zh-CN" sz="14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285750" indent="-285750">
                  <a:spcBef>
                    <a:spcPts val="0"/>
                  </a:spcBef>
                  <a:buFont typeface="Wingdings" pitchFamily="2" charset="2"/>
                  <a:buChar char="l"/>
                  <a:defRPr/>
                </a:pP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国</a:t>
                </a:r>
                <a:r>
                  <a:rPr lang="zh-CN" altLang="en-US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家逐步开放原油进口权，地炼日益发达，产能过剩率超过</a:t>
                </a:r>
                <a:r>
                  <a:rPr lang="zh-CN" altLang="zh-CN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30</a:t>
                </a:r>
                <a:r>
                  <a:rPr lang="zh-CN" altLang="zh-CN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%</a:t>
                </a:r>
                <a:endParaRPr altLang="zh-CN" sz="14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285750" indent="-285750">
                  <a:spcBef>
                    <a:spcPts val="0"/>
                  </a:spcBef>
                  <a:buFont typeface="Wingdings" pitchFamily="2" charset="2"/>
                  <a:buChar char="l"/>
                  <a:defRPr/>
                </a:pP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中小</a:t>
                </a:r>
                <a:r>
                  <a:rPr altLang="zh-CN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B</a:t>
                </a:r>
                <a:r>
                  <a:rPr lang="zh-CN" altLang="en-US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的服务需求无法被加油站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满足，耗时长，价</a:t>
                </a:r>
                <a:r>
                  <a:rPr lang="zh-CN" altLang="en-US" sz="1400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格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高</a:t>
                </a:r>
                <a:endParaRPr altLang="zh-CN" sz="14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</p:grpSp>
      </p:grpSp>
      <p:grpSp>
        <p:nvGrpSpPr>
          <p:cNvPr id="10" name="组合 115"/>
          <p:cNvGrpSpPr/>
          <p:nvPr/>
        </p:nvGrpSpPr>
        <p:grpSpPr>
          <a:xfrm>
            <a:off x="1085285" y="1772816"/>
            <a:ext cx="8898890" cy="2305685"/>
            <a:chOff x="8043" y="7904"/>
            <a:chExt cx="14014" cy="3631"/>
          </a:xfrm>
        </p:grpSpPr>
        <p:grpSp>
          <p:nvGrpSpPr>
            <p:cNvPr id="11" name="组合 77"/>
            <p:cNvGrpSpPr/>
            <p:nvPr/>
          </p:nvGrpSpPr>
          <p:grpSpPr>
            <a:xfrm>
              <a:off x="9298" y="8082"/>
              <a:ext cx="12759" cy="1636"/>
              <a:chOff x="7944" y="8005"/>
              <a:chExt cx="12759" cy="1636"/>
            </a:xfrm>
          </p:grpSpPr>
          <p:sp>
            <p:nvSpPr>
              <p:cNvPr id="95" name="speed"/>
              <p:cNvSpPr txBox="1">
                <a:spLocks noChangeArrowheads="1"/>
              </p:cNvSpPr>
              <p:nvPr/>
            </p:nvSpPr>
            <p:spPr bwMode="auto">
              <a:xfrm>
                <a:off x="7944" y="8005"/>
                <a:ext cx="8076" cy="393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algn="l" latinLnBrk="1">
                  <a:defRPr/>
                </a:pPr>
                <a:r>
                  <a:rPr lang="zh-CN" altLang="en-US" sz="1800" dirty="0" smtClean="0">
                    <a:solidFill>
                      <a:srgbClr val="91BA5B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中小物流企业用油市场空间大</a:t>
                </a:r>
                <a:endParaRPr lang="zh-CN" altLang="en-US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9" name="Rectangle 3"/>
              <p:cNvSpPr txBox="1">
                <a:spLocks noChangeArrowheads="1"/>
              </p:cNvSpPr>
              <p:nvPr/>
            </p:nvSpPr>
            <p:spPr bwMode="auto">
              <a:xfrm>
                <a:off x="7944" y="8502"/>
                <a:ext cx="12759" cy="113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285750" indent="-285750">
                  <a:spcBef>
                    <a:spcPts val="0"/>
                  </a:spcBef>
                  <a:buFont typeface="Wingdings" pitchFamily="2" charset="2"/>
                  <a:buChar char="l"/>
                  <a:defRPr/>
                </a:pP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每年物流企业用油量超过</a:t>
                </a:r>
                <a:r>
                  <a:rPr altLang="zh-CN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8000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万吨，</a:t>
                </a:r>
                <a:r>
                  <a:rPr altLang="zh-CN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90%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以上来自型中小物流企业</a:t>
                </a:r>
                <a:r>
                  <a:rPr altLang="zh-CN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/</a:t>
                </a:r>
                <a:r>
                  <a:rPr lang="zh-CN" altLang="en-US" sz="14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车队</a:t>
                </a:r>
                <a:endParaRPr altLang="zh-CN" sz="1400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86360" indent="-86360">
                  <a:spcBef>
                    <a:spcPts val="0"/>
                  </a:spcBef>
                  <a:buFont typeface="Arial" panose="020B0604020202020204" pitchFamily="34" charset="0"/>
                  <a:buChar char="•"/>
                  <a:defRPr/>
                </a:pPr>
                <a:endParaRPr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86360" indent="-86360">
                  <a:spcBef>
                    <a:spcPts val="0"/>
                  </a:spcBef>
                  <a:defRPr/>
                </a:pPr>
                <a:endParaRPr altLang="zh-CN" sz="1200" b="1" kern="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  <a:p>
                <a:pPr marL="86360" indent="-86360">
                  <a:spcBef>
                    <a:spcPts val="0"/>
                  </a:spcBef>
                  <a:defRPr/>
                </a:pPr>
                <a:r>
                  <a:rPr lang="zh-CN" altLang="en-US" sz="900" kern="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sym typeface="+mn-ea"/>
                  </a:rPr>
                  <a:t>   </a:t>
                </a:r>
                <a:endParaRPr lang="zh-CN" altLang="en-US" sz="900" kern="0" dirty="0">
                  <a:latin typeface="微软雅黑" panose="020B0503020204020204" charset="-122"/>
                  <a:ea typeface="微软雅黑" panose="020B0503020204020204" charset="-122"/>
                  <a:sym typeface="+mn-ea"/>
                </a:endParaRPr>
              </a:p>
            </p:txBody>
          </p:sp>
        </p:grpSp>
        <p:sp>
          <p:nvSpPr>
            <p:cNvPr id="59" name="Oval 7"/>
            <p:cNvSpPr/>
            <p:nvPr/>
          </p:nvSpPr>
          <p:spPr>
            <a:xfrm>
              <a:off x="8043" y="7904"/>
              <a:ext cx="1139" cy="1141"/>
            </a:xfrm>
            <a:prstGeom prst="ellipse">
              <a:avLst/>
            </a:prstGeom>
            <a:solidFill>
              <a:srgbClr val="91BA5B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>
              <a:off x="8094" y="8145"/>
              <a:ext cx="995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2" name="文本框 110"/>
            <p:cNvSpPr txBox="1"/>
            <p:nvPr/>
          </p:nvSpPr>
          <p:spPr>
            <a:xfrm>
              <a:off x="8141" y="10905"/>
              <a:ext cx="995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6" name="文本框 110"/>
            <p:cNvSpPr txBox="1"/>
            <p:nvPr/>
          </p:nvSpPr>
          <p:spPr>
            <a:xfrm>
              <a:off x="8158" y="10859"/>
              <a:ext cx="995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2" name="组合 114"/>
          <p:cNvGrpSpPr/>
          <p:nvPr/>
        </p:nvGrpSpPr>
        <p:grpSpPr>
          <a:xfrm>
            <a:off x="1085486" y="2826633"/>
            <a:ext cx="9099755" cy="1034415"/>
            <a:chOff x="857" y="5427"/>
            <a:chExt cx="14975" cy="1629"/>
          </a:xfrm>
        </p:grpSpPr>
        <p:grpSp>
          <p:nvGrpSpPr>
            <p:cNvPr id="13" name="组合 74"/>
            <p:cNvGrpSpPr/>
            <p:nvPr/>
          </p:nvGrpSpPr>
          <p:grpSpPr>
            <a:xfrm>
              <a:off x="1996" y="5782"/>
              <a:ext cx="13836" cy="1166"/>
              <a:chOff x="642" y="5639"/>
              <a:chExt cx="13836" cy="1166"/>
            </a:xfrm>
          </p:grpSpPr>
          <p:sp>
            <p:nvSpPr>
              <p:cNvPr id="85" name="Rectangle 3"/>
              <p:cNvSpPr txBox="1">
                <a:spLocks noChangeArrowheads="1"/>
              </p:cNvSpPr>
              <p:nvPr/>
            </p:nvSpPr>
            <p:spPr bwMode="auto">
              <a:xfrm>
                <a:off x="761" y="6126"/>
                <a:ext cx="12461" cy="67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marL="342900" indent="-342900" eaLnBrk="0" hangingPunct="0">
                  <a:spcBef>
                    <a:spcPct val="20000"/>
                  </a:spcBef>
                  <a:buFont typeface="Arial" panose="020B0604020202020204" pitchFamily="34" charset="0"/>
                  <a:buNone/>
                  <a:defRPr lang="en-US" altLang="ko-KR" sz="2000" dirty="0" smtClean="0">
                    <a:latin typeface="Microsoft Sans Serif" panose="020B0604020202020204" pitchFamily="34" charset="0"/>
                    <a:ea typeface="+mj-ea"/>
                    <a:cs typeface="Microsoft Sans Serif" panose="020B0604020202020204" pitchFamily="34" charset="0"/>
                  </a:defRPr>
                </a:lvl1pPr>
                <a:lvl2pPr marL="742950" indent="-28575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latin typeface="+mn-lt"/>
                    <a:ea typeface="+mn-ea"/>
                  </a:defRPr>
                </a:lvl2pPr>
                <a:lvl3pPr marL="11430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latin typeface="+mn-lt"/>
                    <a:ea typeface="+mn-ea"/>
                  </a:defRPr>
                </a:lvl3pPr>
                <a:lvl4pPr marL="16002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latin typeface="+mn-lt"/>
                    <a:ea typeface="+mn-ea"/>
                  </a:defRPr>
                </a:lvl4pPr>
                <a:lvl5pPr marL="2057400" indent="-228600" eaLnBrk="0" hangingPunct="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latin typeface="+mn-lt"/>
                    <a:ea typeface="+mn-ea"/>
                  </a:defRPr>
                </a:lvl5pPr>
                <a:lvl6pPr marL="25146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6pPr>
                <a:lvl7pPr marL="29718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7pPr>
                <a:lvl8pPr marL="3429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8pPr>
                <a:lvl9pPr marL="38862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latin typeface="+mn-lt"/>
                    <a:ea typeface="+mn-ea"/>
                  </a:defRPr>
                </a:lvl9pPr>
              </a:lstStyle>
              <a:p>
                <a:pPr marL="285750" indent="-28575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buFont typeface="Wingdings" pitchFamily="2" charset="2"/>
                  <a:buChar char="l"/>
                  <a:defRPr/>
                </a:pPr>
                <a:r>
                  <a:rPr kumimoji="1"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物流运输行业成本</a:t>
                </a:r>
                <a:r>
                  <a:rPr kumimoji="1" altLang="zh-CN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35%-50%</a:t>
                </a: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为</a:t>
                </a:r>
                <a:r>
                  <a:rPr kumimoji="1"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油料</a:t>
                </a: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成本</a:t>
                </a:r>
                <a:endParaRPr kumimoji="1" altLang="zh-CN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  <a:p>
                <a:pPr marL="285750" indent="-285750" eaLnBrk="1" fontAlgn="auto" latinLnBrk="1" hangingPunct="1">
                  <a:spcBef>
                    <a:spcPts val="0"/>
                  </a:spcBef>
                  <a:spcAft>
                    <a:spcPts val="0"/>
                  </a:spcAft>
                  <a:buFont typeface="Wingdings" pitchFamily="2" charset="2"/>
                  <a:buChar char="l"/>
                  <a:defRPr/>
                </a:pP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中小</a:t>
                </a:r>
                <a:r>
                  <a:rPr kumimoji="1" altLang="zh-CN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B</a:t>
                </a: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端物流企业</a:t>
                </a:r>
                <a:r>
                  <a:rPr kumimoji="1" altLang="zh-CN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/</a:t>
                </a: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车队对</a:t>
                </a:r>
                <a:r>
                  <a:rPr kumimoji="1" lang="zh-CN" alt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成本敏感，对加油效率敏感</a:t>
                </a:r>
                <a:r>
                  <a:rPr kumimoji="1" lang="zh-CN" altLang="en-US" sz="14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  <a:cs typeface="Tahoma" panose="020B0604030504040204" pitchFamily="34" charset="0"/>
                    <a:sym typeface="+mn-ea"/>
                  </a:rPr>
                  <a:t>，对结算方式敏感</a:t>
                </a:r>
                <a:endParaRPr kumimoji="1"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+mn-ea"/>
                </a:endParaRPr>
              </a:p>
            </p:txBody>
          </p:sp>
          <p:sp>
            <p:nvSpPr>
              <p:cNvPr id="86" name="speed"/>
              <p:cNvSpPr txBox="1">
                <a:spLocks noChangeArrowheads="1"/>
              </p:cNvSpPr>
              <p:nvPr/>
            </p:nvSpPr>
            <p:spPr bwMode="auto">
              <a:xfrm>
                <a:off x="642" y="5639"/>
                <a:ext cx="13836" cy="393"/>
              </a:xfrm>
              <a:prstGeom prst="rect">
                <a:avLst/>
              </a:prstGeom>
              <a:noFill/>
              <a:scene3d>
                <a:camera prst="orthographicFront">
                  <a:rot lat="0" lon="0" rev="0"/>
                </a:camera>
                <a:lightRig rig="threePt" dir="t"/>
              </a:scene3d>
              <a:sp3d prstMaterial="matte">
                <a:bevelT w="1270" h="1270"/>
              </a:sp3d>
            </p:spPr>
            <p:txBody>
              <a:bodyPr wrap="square" lIns="0" tIns="0" rIns="0" bIns="0">
                <a:spAutoFit/>
              </a:bodyPr>
              <a:lstStyle>
                <a:defPPr>
                  <a:defRPr lang="ko-KR"/>
                </a:defPPr>
                <a:lvl1pPr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prstClr val="white"/>
                  </a:buClr>
                  <a:defRPr kumimoji="1" sz="1200" b="1">
                    <a:solidFill>
                      <a:schemeClr val="bg1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defRPr>
                </a:lvl1pPr>
                <a:lvl2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2pPr>
                <a:lvl3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3pPr>
                <a:lvl4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4pPr>
                <a:lvl5pPr fontAlgn="base">
                  <a:spcBef>
                    <a:spcPct val="0"/>
                  </a:spcBef>
                  <a:spcAft>
                    <a:spcPct val="0"/>
                  </a:spcAft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5pPr>
                <a:lvl6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6pPr>
                <a:lvl7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7pPr>
                <a:lvl8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8pPr>
                <a:lvl9pPr>
                  <a:defRPr kumimoji="1">
                    <a:latin typeface="Gulim" panose="020B0600000101010101" pitchFamily="50" charset="-127"/>
                    <a:ea typeface="Gulim" panose="020B0600000101010101" pitchFamily="50" charset="-127"/>
                  </a:defRPr>
                </a:lvl9pPr>
              </a:lstStyle>
              <a:p>
                <a:pPr latinLnBrk="1">
                  <a:defRPr/>
                </a:pPr>
                <a:r>
                  <a:rPr lang="zh-CN" altLang="en-US" sz="1800" dirty="0" smtClean="0">
                    <a:solidFill>
                      <a:srgbClr val="EA801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中小物流企业对油料成本敏感</a:t>
                </a:r>
                <a:endParaRPr lang="zh-CN" altLang="ko-KR" sz="1800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sp>
          <p:nvSpPr>
            <p:cNvPr id="71" name="Oval 7"/>
            <p:cNvSpPr/>
            <p:nvPr/>
          </p:nvSpPr>
          <p:spPr>
            <a:xfrm>
              <a:off x="857" y="5915"/>
              <a:ext cx="1139" cy="1141"/>
            </a:xfrm>
            <a:prstGeom prst="ellipse">
              <a:avLst/>
            </a:prstGeom>
            <a:solidFill>
              <a:srgbClr val="FF8A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>
                <a:defRPr/>
              </a:pPr>
              <a:r>
                <a:rPr lang="en-US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Malgun Gothic" panose="020B0503020000020004" charset="-127"/>
                </a:rPr>
                <a:t>02</a:t>
              </a:r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9887" y="5427"/>
              <a:ext cx="995" cy="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02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632462" y="6325345"/>
            <a:ext cx="50801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数据来源：国家发展与改革委员会、中国石化、金银岛、中国物流产业协会等</a:t>
            </a: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4.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商业模式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让货车加油更方便，更省钱！</a:t>
            </a:r>
            <a:endParaRPr lang="en-US" altLang="ko-KR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415480" y="2492896"/>
            <a:ext cx="2016224" cy="2016224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053877" y="2492896"/>
            <a:ext cx="2016224" cy="2016224"/>
          </a:xfrm>
          <a:prstGeom prst="ellips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8688288" y="2492896"/>
            <a:ext cx="2016224" cy="2016224"/>
          </a:xfrm>
          <a:prstGeom prst="ellipse">
            <a:avLst/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485647" y="3592771"/>
            <a:ext cx="1800200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成品油来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源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炼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厂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贸易商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96330" y="3592771"/>
            <a:ext cx="1331318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路石科技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en-US" altLang="zh-CN" sz="1400" b="1" dirty="0" err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SaaS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113147" y="3592771"/>
            <a:ext cx="1166506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终端</a:t>
            </a:r>
            <a:endParaRPr lang="en-US" altLang="zh-CN" sz="20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货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车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重型机械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KSO_Shape"/>
          <p:cNvSpPr>
            <a:spLocks/>
          </p:cNvSpPr>
          <p:nvPr/>
        </p:nvSpPr>
        <p:spPr bwMode="auto">
          <a:xfrm>
            <a:off x="5706469" y="2819495"/>
            <a:ext cx="711040" cy="532094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  <a:extLst/>
        </p:spPr>
        <p:txBody>
          <a:bodyPr bIns="360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12" name="KSO_Shape"/>
          <p:cNvSpPr>
            <a:spLocks/>
          </p:cNvSpPr>
          <p:nvPr/>
        </p:nvSpPr>
        <p:spPr bwMode="auto">
          <a:xfrm>
            <a:off x="9421279" y="2844910"/>
            <a:ext cx="570670" cy="481264"/>
          </a:xfrm>
          <a:custGeom>
            <a:avLst/>
            <a:gdLst>
              <a:gd name="T0" fmla="*/ 332222 w 2301876"/>
              <a:gd name="T1" fmla="*/ 1410232 h 1941513"/>
              <a:gd name="T2" fmla="*/ 321717 w 2301876"/>
              <a:gd name="T3" fmla="*/ 1470415 h 1941513"/>
              <a:gd name="T4" fmla="*/ 382384 w 2301876"/>
              <a:gd name="T5" fmla="*/ 1525343 h 1941513"/>
              <a:gd name="T6" fmla="*/ 696485 w 2301876"/>
              <a:gd name="T7" fmla="*/ 1509573 h 1941513"/>
              <a:gd name="T8" fmla="*/ 723010 w 2301876"/>
              <a:gd name="T9" fmla="*/ 1444398 h 1941513"/>
              <a:gd name="T10" fmla="*/ 671273 w 2301876"/>
              <a:gd name="T11" fmla="*/ 1380797 h 1941513"/>
              <a:gd name="T12" fmla="*/ 1348867 w 2301876"/>
              <a:gd name="T13" fmla="*/ 1247408 h 1941513"/>
              <a:gd name="T14" fmla="*/ 1327043 w 2301876"/>
              <a:gd name="T15" fmla="*/ 1320445 h 1941513"/>
              <a:gd name="T16" fmla="*/ 1593934 w 2301876"/>
              <a:gd name="T17" fmla="*/ 1356438 h 1941513"/>
              <a:gd name="T18" fmla="*/ 1647838 w 2301876"/>
              <a:gd name="T19" fmla="*/ 1303105 h 1941513"/>
              <a:gd name="T20" fmla="*/ 1606030 w 2301876"/>
              <a:gd name="T21" fmla="*/ 1239789 h 1941513"/>
              <a:gd name="T22" fmla="*/ 1529191 w 2301876"/>
              <a:gd name="T23" fmla="*/ 516517 h 1941513"/>
              <a:gd name="T24" fmla="*/ 1584982 w 2301876"/>
              <a:gd name="T25" fmla="*/ 576970 h 1941513"/>
              <a:gd name="T26" fmla="*/ 1601035 w 2301876"/>
              <a:gd name="T27" fmla="*/ 667649 h 1941513"/>
              <a:gd name="T28" fmla="*/ 1640510 w 2301876"/>
              <a:gd name="T29" fmla="*/ 716799 h 1941513"/>
              <a:gd name="T30" fmla="*/ 1583140 w 2301876"/>
              <a:gd name="T31" fmla="*/ 840071 h 1941513"/>
              <a:gd name="T32" fmla="*/ 1691827 w 2301876"/>
              <a:gd name="T33" fmla="*/ 916820 h 1941513"/>
              <a:gd name="T34" fmla="*/ 1229710 w 2301876"/>
              <a:gd name="T35" fmla="*/ 1106063 h 1941513"/>
              <a:gd name="T36" fmla="*/ 1284448 w 2301876"/>
              <a:gd name="T37" fmla="*/ 909460 h 1941513"/>
              <a:gd name="T38" fmla="*/ 1396556 w 2301876"/>
              <a:gd name="T39" fmla="*/ 836654 h 1941513"/>
              <a:gd name="T40" fmla="*/ 1335239 w 2301876"/>
              <a:gd name="T41" fmla="*/ 712857 h 1941513"/>
              <a:gd name="T42" fmla="*/ 1370240 w 2301876"/>
              <a:gd name="T43" fmla="*/ 660815 h 1941513"/>
              <a:gd name="T44" fmla="*/ 1388398 w 2301876"/>
              <a:gd name="T45" fmla="*/ 571451 h 1941513"/>
              <a:gd name="T46" fmla="*/ 1446031 w 2301876"/>
              <a:gd name="T47" fmla="*/ 514152 h 1941513"/>
              <a:gd name="T48" fmla="*/ 570227 w 2301876"/>
              <a:gd name="T49" fmla="*/ 477627 h 1941513"/>
              <a:gd name="T50" fmla="*/ 641756 w 2301876"/>
              <a:gd name="T51" fmla="*/ 549062 h 1941513"/>
              <a:gd name="T52" fmla="*/ 661216 w 2301876"/>
              <a:gd name="T53" fmla="*/ 657005 h 1941513"/>
              <a:gd name="T54" fmla="*/ 633078 w 2301876"/>
              <a:gd name="T55" fmla="*/ 739471 h 1941513"/>
              <a:gd name="T56" fmla="*/ 574697 w 2301876"/>
              <a:gd name="T57" fmla="*/ 792786 h 1941513"/>
              <a:gd name="T58" fmla="*/ 708552 w 2301876"/>
              <a:gd name="T59" fmla="*/ 915697 h 1941513"/>
              <a:gd name="T60" fmla="*/ 815320 w 2301876"/>
              <a:gd name="T61" fmla="*/ 1036508 h 1941513"/>
              <a:gd name="T62" fmla="*/ 222836 w 2301876"/>
              <a:gd name="T63" fmla="*/ 1047276 h 1941513"/>
              <a:gd name="T64" fmla="*/ 324870 w 2301876"/>
              <a:gd name="T65" fmla="*/ 922526 h 1941513"/>
              <a:gd name="T66" fmla="*/ 473189 w 2301876"/>
              <a:gd name="T67" fmla="*/ 794886 h 1941513"/>
              <a:gd name="T68" fmla="*/ 413493 w 2301876"/>
              <a:gd name="T69" fmla="*/ 744461 h 1941513"/>
              <a:gd name="T70" fmla="*/ 382462 w 2301876"/>
              <a:gd name="T71" fmla="*/ 663570 h 1941513"/>
              <a:gd name="T72" fmla="*/ 397978 w 2301876"/>
              <a:gd name="T73" fmla="*/ 556154 h 1941513"/>
              <a:gd name="T74" fmla="*/ 466878 w 2301876"/>
              <a:gd name="T75" fmla="*/ 480778 h 1941513"/>
              <a:gd name="T76" fmla="*/ 140242 w 2301876"/>
              <a:gd name="T77" fmla="*/ 134558 h 1941513"/>
              <a:gd name="T78" fmla="*/ 133677 w 2301876"/>
              <a:gd name="T79" fmla="*/ 1210760 h 1941513"/>
              <a:gd name="T80" fmla="*/ 198545 w 2301876"/>
              <a:gd name="T81" fmla="*/ 1290654 h 1941513"/>
              <a:gd name="T82" fmla="*/ 905010 w 2301876"/>
              <a:gd name="T83" fmla="*/ 1223901 h 1941513"/>
              <a:gd name="T84" fmla="*/ 906061 w 2301876"/>
              <a:gd name="T85" fmla="*/ 137186 h 1941513"/>
              <a:gd name="T86" fmla="*/ 1795088 w 2301876"/>
              <a:gd name="T87" fmla="*/ 130835 h 1941513"/>
              <a:gd name="T88" fmla="*/ 1869239 w 2301876"/>
              <a:gd name="T89" fmla="*/ 166040 h 1941513"/>
              <a:gd name="T90" fmla="*/ 1904211 w 2301876"/>
              <a:gd name="T91" fmla="*/ 240391 h 1941513"/>
              <a:gd name="T92" fmla="*/ 1879757 w 2301876"/>
              <a:gd name="T93" fmla="*/ 1330166 h 1941513"/>
              <a:gd name="T94" fmla="*/ 1769057 w 2301876"/>
              <a:gd name="T95" fmla="*/ 1410033 h 1941513"/>
              <a:gd name="T96" fmla="*/ 1237904 w 2301876"/>
              <a:gd name="T97" fmla="*/ 1415550 h 1941513"/>
              <a:gd name="T98" fmla="*/ 1189785 w 2301876"/>
              <a:gd name="T99" fmla="*/ 1139429 h 1941513"/>
              <a:gd name="T100" fmla="*/ 1756435 w 2301876"/>
              <a:gd name="T101" fmla="*/ 1159921 h 1941513"/>
              <a:gd name="T102" fmla="*/ 1799821 w 2301876"/>
              <a:gd name="T103" fmla="*/ 1088198 h 1941513"/>
              <a:gd name="T104" fmla="*/ 898445 w 2301876"/>
              <a:gd name="T105" fmla="*/ 262 h 1941513"/>
              <a:gd name="T106" fmla="*/ 992990 w 2301876"/>
              <a:gd name="T107" fmla="*/ 39421 h 1941513"/>
              <a:gd name="T108" fmla="*/ 1041313 w 2301876"/>
              <a:gd name="T109" fmla="*/ 129302 h 1941513"/>
              <a:gd name="T110" fmla="*/ 1017414 w 2301876"/>
              <a:gd name="T111" fmla="*/ 1483030 h 1941513"/>
              <a:gd name="T112" fmla="*/ 887939 w 2301876"/>
              <a:gd name="T113" fmla="*/ 1588417 h 1941513"/>
              <a:gd name="T114" fmla="*/ 200909 w 2301876"/>
              <a:gd name="T115" fmla="*/ 1599454 h 1941513"/>
              <a:gd name="T116" fmla="*/ 45959 w 2301876"/>
              <a:gd name="T117" fmla="*/ 1513779 h 1941513"/>
              <a:gd name="T118" fmla="*/ 0 w 2301876"/>
              <a:gd name="T119" fmla="*/ 152429 h 1941513"/>
              <a:gd name="T120" fmla="*/ 34667 w 2301876"/>
              <a:gd name="T121" fmla="*/ 55452 h 1941513"/>
              <a:gd name="T122" fmla="*/ 121596 w 2301876"/>
              <a:gd name="T123" fmla="*/ 2891 h 194151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01876" h="1941513">
                <a:moveTo>
                  <a:pt x="475693" y="1664563"/>
                </a:moveTo>
                <a:lnTo>
                  <a:pt x="471250" y="1664880"/>
                </a:lnTo>
                <a:lnTo>
                  <a:pt x="466490" y="1665198"/>
                </a:lnTo>
                <a:lnTo>
                  <a:pt x="462047" y="1665515"/>
                </a:lnTo>
                <a:lnTo>
                  <a:pt x="457605" y="1666468"/>
                </a:lnTo>
                <a:lnTo>
                  <a:pt x="453162" y="1667421"/>
                </a:lnTo>
                <a:lnTo>
                  <a:pt x="449354" y="1668691"/>
                </a:lnTo>
                <a:lnTo>
                  <a:pt x="440786" y="1671550"/>
                </a:lnTo>
                <a:lnTo>
                  <a:pt x="433170" y="1675679"/>
                </a:lnTo>
                <a:lnTo>
                  <a:pt x="425553" y="1680125"/>
                </a:lnTo>
                <a:lnTo>
                  <a:pt x="418572" y="1685207"/>
                </a:lnTo>
                <a:lnTo>
                  <a:pt x="412542" y="1691241"/>
                </a:lnTo>
                <a:lnTo>
                  <a:pt x="406513" y="1697276"/>
                </a:lnTo>
                <a:lnTo>
                  <a:pt x="401435" y="1704263"/>
                </a:lnTo>
                <a:lnTo>
                  <a:pt x="396993" y="1711886"/>
                </a:lnTo>
                <a:lnTo>
                  <a:pt x="392867" y="1719508"/>
                </a:lnTo>
                <a:lnTo>
                  <a:pt x="390011" y="1728083"/>
                </a:lnTo>
                <a:lnTo>
                  <a:pt x="388742" y="1732212"/>
                </a:lnTo>
                <a:lnTo>
                  <a:pt x="387790" y="1736341"/>
                </a:lnTo>
                <a:lnTo>
                  <a:pt x="386838" y="1740787"/>
                </a:lnTo>
                <a:lnTo>
                  <a:pt x="386203" y="1745552"/>
                </a:lnTo>
                <a:lnTo>
                  <a:pt x="385886" y="1749998"/>
                </a:lnTo>
                <a:lnTo>
                  <a:pt x="385886" y="1754444"/>
                </a:lnTo>
                <a:lnTo>
                  <a:pt x="385886" y="1759209"/>
                </a:lnTo>
                <a:lnTo>
                  <a:pt x="386203" y="1763655"/>
                </a:lnTo>
                <a:lnTo>
                  <a:pt x="386838" y="1768419"/>
                </a:lnTo>
                <a:lnTo>
                  <a:pt x="387790" y="1772865"/>
                </a:lnTo>
                <a:lnTo>
                  <a:pt x="388742" y="1776994"/>
                </a:lnTo>
                <a:lnTo>
                  <a:pt x="390011" y="1781441"/>
                </a:lnTo>
                <a:lnTo>
                  <a:pt x="392867" y="1789698"/>
                </a:lnTo>
                <a:lnTo>
                  <a:pt x="396993" y="1797639"/>
                </a:lnTo>
                <a:lnTo>
                  <a:pt x="401435" y="1804943"/>
                </a:lnTo>
                <a:lnTo>
                  <a:pt x="406513" y="1812248"/>
                </a:lnTo>
                <a:lnTo>
                  <a:pt x="412542" y="1818283"/>
                </a:lnTo>
                <a:lnTo>
                  <a:pt x="418572" y="1824317"/>
                </a:lnTo>
                <a:lnTo>
                  <a:pt x="425553" y="1829399"/>
                </a:lnTo>
                <a:lnTo>
                  <a:pt x="433170" y="1833845"/>
                </a:lnTo>
                <a:lnTo>
                  <a:pt x="440786" y="1837657"/>
                </a:lnTo>
                <a:lnTo>
                  <a:pt x="449354" y="1840515"/>
                </a:lnTo>
                <a:lnTo>
                  <a:pt x="453162" y="1842103"/>
                </a:lnTo>
                <a:lnTo>
                  <a:pt x="457605" y="1842738"/>
                </a:lnTo>
                <a:lnTo>
                  <a:pt x="462047" y="1843374"/>
                </a:lnTo>
                <a:lnTo>
                  <a:pt x="466490" y="1844326"/>
                </a:lnTo>
                <a:lnTo>
                  <a:pt x="471250" y="1844644"/>
                </a:lnTo>
                <a:lnTo>
                  <a:pt x="475693" y="1844644"/>
                </a:lnTo>
                <a:lnTo>
                  <a:pt x="784465" y="1844644"/>
                </a:lnTo>
                <a:lnTo>
                  <a:pt x="788908" y="1844644"/>
                </a:lnTo>
                <a:lnTo>
                  <a:pt x="793668" y="1844326"/>
                </a:lnTo>
                <a:lnTo>
                  <a:pt x="798111" y="1843374"/>
                </a:lnTo>
                <a:lnTo>
                  <a:pt x="802553" y="1842738"/>
                </a:lnTo>
                <a:lnTo>
                  <a:pt x="806996" y="1842103"/>
                </a:lnTo>
                <a:lnTo>
                  <a:pt x="811122" y="1840515"/>
                </a:lnTo>
                <a:lnTo>
                  <a:pt x="819690" y="1837657"/>
                </a:lnTo>
                <a:lnTo>
                  <a:pt x="827306" y="1833845"/>
                </a:lnTo>
                <a:lnTo>
                  <a:pt x="834605" y="1829399"/>
                </a:lnTo>
                <a:lnTo>
                  <a:pt x="841586" y="1824317"/>
                </a:lnTo>
                <a:lnTo>
                  <a:pt x="847933" y="1818283"/>
                </a:lnTo>
                <a:lnTo>
                  <a:pt x="853963" y="1812248"/>
                </a:lnTo>
                <a:lnTo>
                  <a:pt x="859040" y="1804943"/>
                </a:lnTo>
                <a:lnTo>
                  <a:pt x="863483" y="1797639"/>
                </a:lnTo>
                <a:lnTo>
                  <a:pt x="867608" y="1789698"/>
                </a:lnTo>
                <a:lnTo>
                  <a:pt x="870464" y="1781441"/>
                </a:lnTo>
                <a:lnTo>
                  <a:pt x="871734" y="1776994"/>
                </a:lnTo>
                <a:lnTo>
                  <a:pt x="872686" y="1772865"/>
                </a:lnTo>
                <a:lnTo>
                  <a:pt x="873320" y="1768419"/>
                </a:lnTo>
                <a:lnTo>
                  <a:pt x="873638" y="1763655"/>
                </a:lnTo>
                <a:lnTo>
                  <a:pt x="874272" y="1759209"/>
                </a:lnTo>
                <a:lnTo>
                  <a:pt x="874590" y="1754444"/>
                </a:lnTo>
                <a:lnTo>
                  <a:pt x="874272" y="1749998"/>
                </a:lnTo>
                <a:lnTo>
                  <a:pt x="873638" y="1745552"/>
                </a:lnTo>
                <a:lnTo>
                  <a:pt x="873320" y="1740787"/>
                </a:lnTo>
                <a:lnTo>
                  <a:pt x="872686" y="1736341"/>
                </a:lnTo>
                <a:lnTo>
                  <a:pt x="871734" y="1732212"/>
                </a:lnTo>
                <a:lnTo>
                  <a:pt x="870464" y="1728083"/>
                </a:lnTo>
                <a:lnTo>
                  <a:pt x="867608" y="1719508"/>
                </a:lnTo>
                <a:lnTo>
                  <a:pt x="863483" y="1711886"/>
                </a:lnTo>
                <a:lnTo>
                  <a:pt x="859040" y="1704263"/>
                </a:lnTo>
                <a:lnTo>
                  <a:pt x="853963" y="1697276"/>
                </a:lnTo>
                <a:lnTo>
                  <a:pt x="847933" y="1691241"/>
                </a:lnTo>
                <a:lnTo>
                  <a:pt x="841586" y="1685207"/>
                </a:lnTo>
                <a:lnTo>
                  <a:pt x="834605" y="1680125"/>
                </a:lnTo>
                <a:lnTo>
                  <a:pt x="827306" y="1675679"/>
                </a:lnTo>
                <a:lnTo>
                  <a:pt x="819690" y="1671550"/>
                </a:lnTo>
                <a:lnTo>
                  <a:pt x="811122" y="1668691"/>
                </a:lnTo>
                <a:lnTo>
                  <a:pt x="806996" y="1667421"/>
                </a:lnTo>
                <a:lnTo>
                  <a:pt x="802553" y="1666468"/>
                </a:lnTo>
                <a:lnTo>
                  <a:pt x="798111" y="1665515"/>
                </a:lnTo>
                <a:lnTo>
                  <a:pt x="793668" y="1665198"/>
                </a:lnTo>
                <a:lnTo>
                  <a:pt x="788908" y="1664880"/>
                </a:lnTo>
                <a:lnTo>
                  <a:pt x="784465" y="1664563"/>
                </a:lnTo>
                <a:lnTo>
                  <a:pt x="475693" y="1664563"/>
                </a:lnTo>
                <a:close/>
                <a:moveTo>
                  <a:pt x="1670551" y="1495108"/>
                </a:moveTo>
                <a:lnTo>
                  <a:pt x="1662926" y="1495425"/>
                </a:lnTo>
                <a:lnTo>
                  <a:pt x="1655936" y="1496695"/>
                </a:lnTo>
                <a:lnTo>
                  <a:pt x="1648946" y="1498283"/>
                </a:lnTo>
                <a:lnTo>
                  <a:pt x="1642274" y="1500823"/>
                </a:lnTo>
                <a:lnTo>
                  <a:pt x="1636237" y="1503998"/>
                </a:lnTo>
                <a:lnTo>
                  <a:pt x="1629882" y="1507490"/>
                </a:lnTo>
                <a:lnTo>
                  <a:pt x="1624481" y="1511618"/>
                </a:lnTo>
                <a:lnTo>
                  <a:pt x="1619080" y="1516380"/>
                </a:lnTo>
                <a:lnTo>
                  <a:pt x="1614631" y="1521778"/>
                </a:lnTo>
                <a:lnTo>
                  <a:pt x="1610183" y="1527175"/>
                </a:lnTo>
                <a:lnTo>
                  <a:pt x="1606688" y="1533208"/>
                </a:lnTo>
                <a:lnTo>
                  <a:pt x="1603511" y="1539240"/>
                </a:lnTo>
                <a:lnTo>
                  <a:pt x="1601605" y="1545908"/>
                </a:lnTo>
                <a:lnTo>
                  <a:pt x="1599698" y="1552893"/>
                </a:lnTo>
                <a:lnTo>
                  <a:pt x="1598427" y="1559878"/>
                </a:lnTo>
                <a:lnTo>
                  <a:pt x="1598110" y="1567498"/>
                </a:lnTo>
                <a:lnTo>
                  <a:pt x="1598427" y="1574800"/>
                </a:lnTo>
                <a:lnTo>
                  <a:pt x="1599698" y="1582103"/>
                </a:lnTo>
                <a:lnTo>
                  <a:pt x="1601605" y="1589088"/>
                </a:lnTo>
                <a:lnTo>
                  <a:pt x="1603511" y="1595755"/>
                </a:lnTo>
                <a:lnTo>
                  <a:pt x="1606688" y="1602105"/>
                </a:lnTo>
                <a:lnTo>
                  <a:pt x="1610183" y="1607820"/>
                </a:lnTo>
                <a:lnTo>
                  <a:pt x="1614631" y="1613535"/>
                </a:lnTo>
                <a:lnTo>
                  <a:pt x="1619080" y="1618615"/>
                </a:lnTo>
                <a:lnTo>
                  <a:pt x="1624481" y="1623378"/>
                </a:lnTo>
                <a:lnTo>
                  <a:pt x="1629882" y="1627505"/>
                </a:lnTo>
                <a:lnTo>
                  <a:pt x="1636237" y="1630998"/>
                </a:lnTo>
                <a:lnTo>
                  <a:pt x="1642274" y="1634173"/>
                </a:lnTo>
                <a:lnTo>
                  <a:pt x="1648946" y="1636713"/>
                </a:lnTo>
                <a:lnTo>
                  <a:pt x="1655936" y="1638300"/>
                </a:lnTo>
                <a:lnTo>
                  <a:pt x="1662926" y="1639253"/>
                </a:lnTo>
                <a:lnTo>
                  <a:pt x="1670551" y="1639570"/>
                </a:lnTo>
                <a:lnTo>
                  <a:pt x="1918697" y="1639570"/>
                </a:lnTo>
                <a:lnTo>
                  <a:pt x="1926004" y="1639253"/>
                </a:lnTo>
                <a:lnTo>
                  <a:pt x="1933630" y="1638300"/>
                </a:lnTo>
                <a:lnTo>
                  <a:pt x="1940620" y="1636713"/>
                </a:lnTo>
                <a:lnTo>
                  <a:pt x="1947292" y="1634173"/>
                </a:lnTo>
                <a:lnTo>
                  <a:pt x="1953329" y="1630998"/>
                </a:lnTo>
                <a:lnTo>
                  <a:pt x="1959366" y="1627505"/>
                </a:lnTo>
                <a:lnTo>
                  <a:pt x="1964767" y="1623378"/>
                </a:lnTo>
                <a:lnTo>
                  <a:pt x="1970168" y="1618615"/>
                </a:lnTo>
                <a:lnTo>
                  <a:pt x="1974934" y="1613535"/>
                </a:lnTo>
                <a:lnTo>
                  <a:pt x="1979065" y="1607820"/>
                </a:lnTo>
                <a:lnTo>
                  <a:pt x="1982560" y="1602105"/>
                </a:lnTo>
                <a:lnTo>
                  <a:pt x="1985419" y="1595755"/>
                </a:lnTo>
                <a:lnTo>
                  <a:pt x="1988279" y="1589088"/>
                </a:lnTo>
                <a:lnTo>
                  <a:pt x="1989868" y="1582103"/>
                </a:lnTo>
                <a:lnTo>
                  <a:pt x="1991138" y="1574800"/>
                </a:lnTo>
                <a:lnTo>
                  <a:pt x="1991456" y="1567498"/>
                </a:lnTo>
                <a:lnTo>
                  <a:pt x="1991138" y="1559878"/>
                </a:lnTo>
                <a:lnTo>
                  <a:pt x="1989868" y="1552893"/>
                </a:lnTo>
                <a:lnTo>
                  <a:pt x="1988279" y="1545908"/>
                </a:lnTo>
                <a:lnTo>
                  <a:pt x="1985419" y="1539240"/>
                </a:lnTo>
                <a:lnTo>
                  <a:pt x="1982560" y="1533208"/>
                </a:lnTo>
                <a:lnTo>
                  <a:pt x="1979065" y="1527175"/>
                </a:lnTo>
                <a:lnTo>
                  <a:pt x="1974934" y="1521778"/>
                </a:lnTo>
                <a:lnTo>
                  <a:pt x="1970168" y="1516380"/>
                </a:lnTo>
                <a:lnTo>
                  <a:pt x="1964767" y="1511618"/>
                </a:lnTo>
                <a:lnTo>
                  <a:pt x="1959366" y="1507490"/>
                </a:lnTo>
                <a:lnTo>
                  <a:pt x="1953329" y="1503998"/>
                </a:lnTo>
                <a:lnTo>
                  <a:pt x="1947292" y="1500823"/>
                </a:lnTo>
                <a:lnTo>
                  <a:pt x="1940620" y="1498283"/>
                </a:lnTo>
                <a:lnTo>
                  <a:pt x="1933630" y="1496695"/>
                </a:lnTo>
                <a:lnTo>
                  <a:pt x="1926004" y="1495425"/>
                </a:lnTo>
                <a:lnTo>
                  <a:pt x="1918697" y="1495108"/>
                </a:lnTo>
                <a:lnTo>
                  <a:pt x="1670551" y="1495108"/>
                </a:lnTo>
                <a:close/>
                <a:moveTo>
                  <a:pt x="1787673" y="611187"/>
                </a:moveTo>
                <a:lnTo>
                  <a:pt x="1794669" y="611187"/>
                </a:lnTo>
                <a:lnTo>
                  <a:pt x="1801665" y="611187"/>
                </a:lnTo>
                <a:lnTo>
                  <a:pt x="1808661" y="612140"/>
                </a:lnTo>
                <a:lnTo>
                  <a:pt x="1815338" y="613093"/>
                </a:lnTo>
                <a:lnTo>
                  <a:pt x="1822016" y="614681"/>
                </a:lnTo>
                <a:lnTo>
                  <a:pt x="1828694" y="616587"/>
                </a:lnTo>
                <a:lnTo>
                  <a:pt x="1835372" y="618810"/>
                </a:lnTo>
                <a:lnTo>
                  <a:pt x="1841732" y="621352"/>
                </a:lnTo>
                <a:lnTo>
                  <a:pt x="1847773" y="624210"/>
                </a:lnTo>
                <a:lnTo>
                  <a:pt x="1853815" y="627387"/>
                </a:lnTo>
                <a:lnTo>
                  <a:pt x="1859539" y="631198"/>
                </a:lnTo>
                <a:lnTo>
                  <a:pt x="1865581" y="635010"/>
                </a:lnTo>
                <a:lnTo>
                  <a:pt x="1870987" y="639457"/>
                </a:lnTo>
                <a:lnTo>
                  <a:pt x="1876393" y="643904"/>
                </a:lnTo>
                <a:lnTo>
                  <a:pt x="1881480" y="648986"/>
                </a:lnTo>
                <a:lnTo>
                  <a:pt x="1886568" y="654068"/>
                </a:lnTo>
                <a:lnTo>
                  <a:pt x="1891338" y="659151"/>
                </a:lnTo>
                <a:lnTo>
                  <a:pt x="1895790" y="665186"/>
                </a:lnTo>
                <a:lnTo>
                  <a:pt x="1900242" y="670903"/>
                </a:lnTo>
                <a:lnTo>
                  <a:pt x="1904376" y="677256"/>
                </a:lnTo>
                <a:lnTo>
                  <a:pt x="1908192" y="683609"/>
                </a:lnTo>
                <a:lnTo>
                  <a:pt x="1911690" y="690597"/>
                </a:lnTo>
                <a:lnTo>
                  <a:pt x="1915188" y="697267"/>
                </a:lnTo>
                <a:lnTo>
                  <a:pt x="1918049" y="704255"/>
                </a:lnTo>
                <a:lnTo>
                  <a:pt x="1920593" y="711561"/>
                </a:lnTo>
                <a:lnTo>
                  <a:pt x="1923137" y="718867"/>
                </a:lnTo>
                <a:lnTo>
                  <a:pt x="1925363" y="726808"/>
                </a:lnTo>
                <a:lnTo>
                  <a:pt x="1927271" y="734431"/>
                </a:lnTo>
                <a:lnTo>
                  <a:pt x="1928861" y="742690"/>
                </a:lnTo>
                <a:lnTo>
                  <a:pt x="1929815" y="750631"/>
                </a:lnTo>
                <a:lnTo>
                  <a:pt x="1930451" y="758889"/>
                </a:lnTo>
                <a:lnTo>
                  <a:pt x="1931405" y="767466"/>
                </a:lnTo>
                <a:lnTo>
                  <a:pt x="1931405" y="775724"/>
                </a:lnTo>
                <a:lnTo>
                  <a:pt x="1931723" y="784301"/>
                </a:lnTo>
                <a:lnTo>
                  <a:pt x="1932359" y="791924"/>
                </a:lnTo>
                <a:lnTo>
                  <a:pt x="1933313" y="799865"/>
                </a:lnTo>
                <a:lnTo>
                  <a:pt x="1934585" y="806853"/>
                </a:lnTo>
                <a:lnTo>
                  <a:pt x="1936175" y="813206"/>
                </a:lnTo>
                <a:lnTo>
                  <a:pt x="1938401" y="819241"/>
                </a:lnTo>
                <a:lnTo>
                  <a:pt x="1940627" y="824958"/>
                </a:lnTo>
                <a:lnTo>
                  <a:pt x="1943171" y="830041"/>
                </a:lnTo>
                <a:lnTo>
                  <a:pt x="1945715" y="834805"/>
                </a:lnTo>
                <a:lnTo>
                  <a:pt x="1948576" y="839252"/>
                </a:lnTo>
                <a:lnTo>
                  <a:pt x="1951756" y="843381"/>
                </a:lnTo>
                <a:lnTo>
                  <a:pt x="1954936" y="846875"/>
                </a:lnTo>
                <a:lnTo>
                  <a:pt x="1958116" y="850687"/>
                </a:lnTo>
                <a:lnTo>
                  <a:pt x="1961614" y="853546"/>
                </a:lnTo>
                <a:lnTo>
                  <a:pt x="1965430" y="856087"/>
                </a:lnTo>
                <a:lnTo>
                  <a:pt x="1968610" y="858946"/>
                </a:lnTo>
                <a:lnTo>
                  <a:pt x="1975606" y="862757"/>
                </a:lnTo>
                <a:lnTo>
                  <a:pt x="1982284" y="866251"/>
                </a:lnTo>
                <a:lnTo>
                  <a:pt x="1988643" y="868475"/>
                </a:lnTo>
                <a:lnTo>
                  <a:pt x="1994049" y="869745"/>
                </a:lnTo>
                <a:lnTo>
                  <a:pt x="1998819" y="871016"/>
                </a:lnTo>
                <a:lnTo>
                  <a:pt x="2002635" y="871334"/>
                </a:lnTo>
                <a:lnTo>
                  <a:pt x="2005815" y="871651"/>
                </a:lnTo>
                <a:lnTo>
                  <a:pt x="2005815" y="932320"/>
                </a:lnTo>
                <a:lnTo>
                  <a:pt x="1841096" y="932320"/>
                </a:lnTo>
                <a:lnTo>
                  <a:pt x="1841096" y="997119"/>
                </a:lnTo>
                <a:lnTo>
                  <a:pt x="1853815" y="999025"/>
                </a:lnTo>
                <a:lnTo>
                  <a:pt x="1865899" y="1001566"/>
                </a:lnTo>
                <a:lnTo>
                  <a:pt x="1877983" y="1004107"/>
                </a:lnTo>
                <a:lnTo>
                  <a:pt x="1890066" y="1007601"/>
                </a:lnTo>
                <a:lnTo>
                  <a:pt x="1901514" y="1011095"/>
                </a:lnTo>
                <a:lnTo>
                  <a:pt x="1912962" y="1015224"/>
                </a:lnTo>
                <a:lnTo>
                  <a:pt x="1923773" y="1019354"/>
                </a:lnTo>
                <a:lnTo>
                  <a:pt x="1934903" y="1024118"/>
                </a:lnTo>
                <a:lnTo>
                  <a:pt x="1945715" y="1029200"/>
                </a:lnTo>
                <a:lnTo>
                  <a:pt x="1956208" y="1034918"/>
                </a:lnTo>
                <a:lnTo>
                  <a:pt x="1966384" y="1040635"/>
                </a:lnTo>
                <a:lnTo>
                  <a:pt x="1976242" y="1046988"/>
                </a:lnTo>
                <a:lnTo>
                  <a:pt x="1986099" y="1053659"/>
                </a:lnTo>
                <a:lnTo>
                  <a:pt x="1995321" y="1060329"/>
                </a:lnTo>
                <a:lnTo>
                  <a:pt x="2003907" y="1067635"/>
                </a:lnTo>
                <a:lnTo>
                  <a:pt x="2012811" y="1074940"/>
                </a:lnTo>
                <a:lnTo>
                  <a:pt x="2021396" y="1082881"/>
                </a:lnTo>
                <a:lnTo>
                  <a:pt x="2029028" y="1090822"/>
                </a:lnTo>
                <a:lnTo>
                  <a:pt x="2036978" y="1099081"/>
                </a:lnTo>
                <a:lnTo>
                  <a:pt x="2044292" y="1107975"/>
                </a:lnTo>
                <a:lnTo>
                  <a:pt x="2051288" y="1116551"/>
                </a:lnTo>
                <a:lnTo>
                  <a:pt x="2057965" y="1125445"/>
                </a:lnTo>
                <a:lnTo>
                  <a:pt x="2064325" y="1135292"/>
                </a:lnTo>
                <a:lnTo>
                  <a:pt x="2069731" y="1144821"/>
                </a:lnTo>
                <a:lnTo>
                  <a:pt x="2075455" y="1154350"/>
                </a:lnTo>
                <a:lnTo>
                  <a:pt x="2080225" y="1164515"/>
                </a:lnTo>
                <a:lnTo>
                  <a:pt x="2084995" y="1174679"/>
                </a:lnTo>
                <a:lnTo>
                  <a:pt x="2089128" y="1185161"/>
                </a:lnTo>
                <a:lnTo>
                  <a:pt x="2092626" y="1195643"/>
                </a:lnTo>
                <a:lnTo>
                  <a:pt x="2095488" y="1206761"/>
                </a:lnTo>
                <a:lnTo>
                  <a:pt x="2098668" y="1217560"/>
                </a:lnTo>
                <a:lnTo>
                  <a:pt x="2100894" y="1228995"/>
                </a:lnTo>
                <a:lnTo>
                  <a:pt x="2103438" y="1336675"/>
                </a:lnTo>
                <a:lnTo>
                  <a:pt x="1485900" y="1336675"/>
                </a:lnTo>
                <a:lnTo>
                  <a:pt x="1488444" y="1228995"/>
                </a:lnTo>
                <a:lnTo>
                  <a:pt x="1490670" y="1217560"/>
                </a:lnTo>
                <a:lnTo>
                  <a:pt x="1493214" y="1206761"/>
                </a:lnTo>
                <a:lnTo>
                  <a:pt x="1496712" y="1195643"/>
                </a:lnTo>
                <a:lnTo>
                  <a:pt x="1500210" y="1185161"/>
                </a:lnTo>
                <a:lnTo>
                  <a:pt x="1504343" y="1174679"/>
                </a:lnTo>
                <a:lnTo>
                  <a:pt x="1508795" y="1164515"/>
                </a:lnTo>
                <a:lnTo>
                  <a:pt x="1513565" y="1154350"/>
                </a:lnTo>
                <a:lnTo>
                  <a:pt x="1519289" y="1144821"/>
                </a:lnTo>
                <a:lnTo>
                  <a:pt x="1525013" y="1135292"/>
                </a:lnTo>
                <a:lnTo>
                  <a:pt x="1531055" y="1125763"/>
                </a:lnTo>
                <a:lnTo>
                  <a:pt x="1537732" y="1116551"/>
                </a:lnTo>
                <a:lnTo>
                  <a:pt x="1544728" y="1107975"/>
                </a:lnTo>
                <a:lnTo>
                  <a:pt x="1552042" y="1099081"/>
                </a:lnTo>
                <a:lnTo>
                  <a:pt x="1559674" y="1090822"/>
                </a:lnTo>
                <a:lnTo>
                  <a:pt x="1567942" y="1082881"/>
                </a:lnTo>
                <a:lnTo>
                  <a:pt x="1576209" y="1074940"/>
                </a:lnTo>
                <a:lnTo>
                  <a:pt x="1584795" y="1067635"/>
                </a:lnTo>
                <a:lnTo>
                  <a:pt x="1593699" y="1060329"/>
                </a:lnTo>
                <a:lnTo>
                  <a:pt x="1603239" y="1053659"/>
                </a:lnTo>
                <a:lnTo>
                  <a:pt x="1613096" y="1046988"/>
                </a:lnTo>
                <a:lnTo>
                  <a:pt x="1622954" y="1040635"/>
                </a:lnTo>
                <a:lnTo>
                  <a:pt x="1632812" y="1034918"/>
                </a:lnTo>
                <a:lnTo>
                  <a:pt x="1643305" y="1029200"/>
                </a:lnTo>
                <a:lnTo>
                  <a:pt x="1654117" y="1024118"/>
                </a:lnTo>
                <a:lnTo>
                  <a:pt x="1664929" y="1019671"/>
                </a:lnTo>
                <a:lnTo>
                  <a:pt x="1676058" y="1015224"/>
                </a:lnTo>
                <a:lnTo>
                  <a:pt x="1687506" y="1011095"/>
                </a:lnTo>
                <a:lnTo>
                  <a:pt x="1699272" y="1007601"/>
                </a:lnTo>
                <a:lnTo>
                  <a:pt x="1711355" y="1004107"/>
                </a:lnTo>
                <a:lnTo>
                  <a:pt x="1723439" y="1001566"/>
                </a:lnTo>
                <a:lnTo>
                  <a:pt x="1735523" y="999025"/>
                </a:lnTo>
                <a:lnTo>
                  <a:pt x="1747924" y="997119"/>
                </a:lnTo>
                <a:lnTo>
                  <a:pt x="1747924" y="932320"/>
                </a:lnTo>
                <a:lnTo>
                  <a:pt x="1583205" y="932320"/>
                </a:lnTo>
                <a:lnTo>
                  <a:pt x="1583205" y="871651"/>
                </a:lnTo>
                <a:lnTo>
                  <a:pt x="1586385" y="871334"/>
                </a:lnTo>
                <a:lnTo>
                  <a:pt x="1590201" y="870698"/>
                </a:lnTo>
                <a:lnTo>
                  <a:pt x="1594971" y="869110"/>
                </a:lnTo>
                <a:lnTo>
                  <a:pt x="1600377" y="867204"/>
                </a:lnTo>
                <a:lnTo>
                  <a:pt x="1606736" y="864663"/>
                </a:lnTo>
                <a:lnTo>
                  <a:pt x="1613414" y="861487"/>
                </a:lnTo>
                <a:lnTo>
                  <a:pt x="1620410" y="857358"/>
                </a:lnTo>
                <a:lnTo>
                  <a:pt x="1624226" y="854816"/>
                </a:lnTo>
                <a:lnTo>
                  <a:pt x="1627406" y="851958"/>
                </a:lnTo>
                <a:lnTo>
                  <a:pt x="1630586" y="848464"/>
                </a:lnTo>
                <a:lnTo>
                  <a:pt x="1634084" y="845287"/>
                </a:lnTo>
                <a:lnTo>
                  <a:pt x="1637264" y="841476"/>
                </a:lnTo>
                <a:lnTo>
                  <a:pt x="1640444" y="837346"/>
                </a:lnTo>
                <a:lnTo>
                  <a:pt x="1643305" y="832899"/>
                </a:lnTo>
                <a:lnTo>
                  <a:pt x="1646167" y="828135"/>
                </a:lnTo>
                <a:lnTo>
                  <a:pt x="1648393" y="823052"/>
                </a:lnTo>
                <a:lnTo>
                  <a:pt x="1650619" y="817653"/>
                </a:lnTo>
                <a:lnTo>
                  <a:pt x="1652845" y="811617"/>
                </a:lnTo>
                <a:lnTo>
                  <a:pt x="1654435" y="805265"/>
                </a:lnTo>
                <a:lnTo>
                  <a:pt x="1655707" y="798594"/>
                </a:lnTo>
                <a:lnTo>
                  <a:pt x="1656979" y="791289"/>
                </a:lnTo>
                <a:lnTo>
                  <a:pt x="1657297" y="783983"/>
                </a:lnTo>
                <a:lnTo>
                  <a:pt x="1657615" y="775724"/>
                </a:lnTo>
                <a:lnTo>
                  <a:pt x="1657933" y="767466"/>
                </a:lnTo>
                <a:lnTo>
                  <a:pt x="1658569" y="758889"/>
                </a:lnTo>
                <a:lnTo>
                  <a:pt x="1659205" y="750631"/>
                </a:lnTo>
                <a:lnTo>
                  <a:pt x="1660477" y="742690"/>
                </a:lnTo>
                <a:lnTo>
                  <a:pt x="1662067" y="734431"/>
                </a:lnTo>
                <a:lnTo>
                  <a:pt x="1663975" y="726808"/>
                </a:lnTo>
                <a:lnTo>
                  <a:pt x="1666201" y="718867"/>
                </a:lnTo>
                <a:lnTo>
                  <a:pt x="1668427" y="711561"/>
                </a:lnTo>
                <a:lnTo>
                  <a:pt x="1671289" y="704255"/>
                </a:lnTo>
                <a:lnTo>
                  <a:pt x="1674151" y="697267"/>
                </a:lnTo>
                <a:lnTo>
                  <a:pt x="1677648" y="690597"/>
                </a:lnTo>
                <a:lnTo>
                  <a:pt x="1680828" y="683609"/>
                </a:lnTo>
                <a:lnTo>
                  <a:pt x="1684962" y="677256"/>
                </a:lnTo>
                <a:lnTo>
                  <a:pt x="1689096" y="670903"/>
                </a:lnTo>
                <a:lnTo>
                  <a:pt x="1693230" y="665186"/>
                </a:lnTo>
                <a:lnTo>
                  <a:pt x="1698000" y="659151"/>
                </a:lnTo>
                <a:lnTo>
                  <a:pt x="1702770" y="654068"/>
                </a:lnTo>
                <a:lnTo>
                  <a:pt x="1707540" y="648986"/>
                </a:lnTo>
                <a:lnTo>
                  <a:pt x="1712627" y="643904"/>
                </a:lnTo>
                <a:lnTo>
                  <a:pt x="1718351" y="639457"/>
                </a:lnTo>
                <a:lnTo>
                  <a:pt x="1723757" y="635010"/>
                </a:lnTo>
                <a:lnTo>
                  <a:pt x="1729163" y="631198"/>
                </a:lnTo>
                <a:lnTo>
                  <a:pt x="1735205" y="627387"/>
                </a:lnTo>
                <a:lnTo>
                  <a:pt x="1741565" y="624210"/>
                </a:lnTo>
                <a:lnTo>
                  <a:pt x="1747288" y="621352"/>
                </a:lnTo>
                <a:lnTo>
                  <a:pt x="1753966" y="618810"/>
                </a:lnTo>
                <a:lnTo>
                  <a:pt x="1760326" y="616587"/>
                </a:lnTo>
                <a:lnTo>
                  <a:pt x="1767004" y="614681"/>
                </a:lnTo>
                <a:lnTo>
                  <a:pt x="1773682" y="613093"/>
                </a:lnTo>
                <a:lnTo>
                  <a:pt x="1780677" y="612140"/>
                </a:lnTo>
                <a:lnTo>
                  <a:pt x="1787673" y="611187"/>
                </a:lnTo>
                <a:close/>
                <a:moveTo>
                  <a:pt x="630238" y="565150"/>
                </a:moveTo>
                <a:lnTo>
                  <a:pt x="639136" y="565468"/>
                </a:lnTo>
                <a:lnTo>
                  <a:pt x="647397" y="566420"/>
                </a:lnTo>
                <a:lnTo>
                  <a:pt x="655977" y="567372"/>
                </a:lnTo>
                <a:lnTo>
                  <a:pt x="664557" y="569276"/>
                </a:lnTo>
                <a:lnTo>
                  <a:pt x="672501" y="571498"/>
                </a:lnTo>
                <a:lnTo>
                  <a:pt x="680762" y="574354"/>
                </a:lnTo>
                <a:lnTo>
                  <a:pt x="689024" y="577211"/>
                </a:lnTo>
                <a:lnTo>
                  <a:pt x="696333" y="581020"/>
                </a:lnTo>
                <a:lnTo>
                  <a:pt x="703959" y="585463"/>
                </a:lnTo>
                <a:lnTo>
                  <a:pt x="711268" y="589907"/>
                </a:lnTo>
                <a:lnTo>
                  <a:pt x="718258" y="594667"/>
                </a:lnTo>
                <a:lnTo>
                  <a:pt x="725249" y="600063"/>
                </a:lnTo>
                <a:lnTo>
                  <a:pt x="731922" y="605776"/>
                </a:lnTo>
                <a:lnTo>
                  <a:pt x="738278" y="611489"/>
                </a:lnTo>
                <a:lnTo>
                  <a:pt x="744633" y="618154"/>
                </a:lnTo>
                <a:lnTo>
                  <a:pt x="750353" y="624820"/>
                </a:lnTo>
                <a:lnTo>
                  <a:pt x="756072" y="632437"/>
                </a:lnTo>
                <a:lnTo>
                  <a:pt x="761474" y="639737"/>
                </a:lnTo>
                <a:lnTo>
                  <a:pt x="766241" y="647354"/>
                </a:lnTo>
                <a:lnTo>
                  <a:pt x="771007" y="655289"/>
                </a:lnTo>
                <a:lnTo>
                  <a:pt x="775456" y="663541"/>
                </a:lnTo>
                <a:lnTo>
                  <a:pt x="779587" y="672111"/>
                </a:lnTo>
                <a:lnTo>
                  <a:pt x="783400" y="680998"/>
                </a:lnTo>
                <a:lnTo>
                  <a:pt x="786895" y="690202"/>
                </a:lnTo>
                <a:lnTo>
                  <a:pt x="790073" y="699406"/>
                </a:lnTo>
                <a:lnTo>
                  <a:pt x="792615" y="708611"/>
                </a:lnTo>
                <a:lnTo>
                  <a:pt x="794839" y="718450"/>
                </a:lnTo>
                <a:lnTo>
                  <a:pt x="796746" y="728606"/>
                </a:lnTo>
                <a:lnTo>
                  <a:pt x="798017" y="738445"/>
                </a:lnTo>
                <a:lnTo>
                  <a:pt x="799288" y="748919"/>
                </a:lnTo>
                <a:lnTo>
                  <a:pt x="799923" y="759076"/>
                </a:lnTo>
                <a:lnTo>
                  <a:pt x="800241" y="769550"/>
                </a:lnTo>
                <a:lnTo>
                  <a:pt x="799923" y="777802"/>
                </a:lnTo>
                <a:lnTo>
                  <a:pt x="799606" y="786054"/>
                </a:lnTo>
                <a:lnTo>
                  <a:pt x="798970" y="793989"/>
                </a:lnTo>
                <a:lnTo>
                  <a:pt x="798017" y="801923"/>
                </a:lnTo>
                <a:lnTo>
                  <a:pt x="797064" y="809541"/>
                </a:lnTo>
                <a:lnTo>
                  <a:pt x="795475" y="817476"/>
                </a:lnTo>
                <a:lnTo>
                  <a:pt x="793568" y="825093"/>
                </a:lnTo>
                <a:lnTo>
                  <a:pt x="791979" y="832710"/>
                </a:lnTo>
                <a:lnTo>
                  <a:pt x="789755" y="840328"/>
                </a:lnTo>
                <a:lnTo>
                  <a:pt x="787531" y="847310"/>
                </a:lnTo>
                <a:lnTo>
                  <a:pt x="784671" y="854293"/>
                </a:lnTo>
                <a:lnTo>
                  <a:pt x="781811" y="861276"/>
                </a:lnTo>
                <a:lnTo>
                  <a:pt x="778951" y="868258"/>
                </a:lnTo>
                <a:lnTo>
                  <a:pt x="775456" y="874923"/>
                </a:lnTo>
                <a:lnTo>
                  <a:pt x="772278" y="880954"/>
                </a:lnTo>
                <a:lnTo>
                  <a:pt x="768465" y="887619"/>
                </a:lnTo>
                <a:lnTo>
                  <a:pt x="764970" y="893649"/>
                </a:lnTo>
                <a:lnTo>
                  <a:pt x="760839" y="899680"/>
                </a:lnTo>
                <a:lnTo>
                  <a:pt x="756708" y="905393"/>
                </a:lnTo>
                <a:lnTo>
                  <a:pt x="752259" y="911106"/>
                </a:lnTo>
                <a:lnTo>
                  <a:pt x="747810" y="916501"/>
                </a:lnTo>
                <a:lnTo>
                  <a:pt x="743044" y="921580"/>
                </a:lnTo>
                <a:lnTo>
                  <a:pt x="738278" y="926341"/>
                </a:lnTo>
                <a:lnTo>
                  <a:pt x="733193" y="931101"/>
                </a:lnTo>
                <a:lnTo>
                  <a:pt x="728109" y="936180"/>
                </a:lnTo>
                <a:lnTo>
                  <a:pt x="722707" y="939988"/>
                </a:lnTo>
                <a:lnTo>
                  <a:pt x="717305" y="944114"/>
                </a:lnTo>
                <a:lnTo>
                  <a:pt x="711903" y="948241"/>
                </a:lnTo>
                <a:lnTo>
                  <a:pt x="706183" y="951414"/>
                </a:lnTo>
                <a:lnTo>
                  <a:pt x="700464" y="954906"/>
                </a:lnTo>
                <a:lnTo>
                  <a:pt x="694426" y="958080"/>
                </a:lnTo>
                <a:lnTo>
                  <a:pt x="688071" y="960619"/>
                </a:lnTo>
                <a:lnTo>
                  <a:pt x="688071" y="1044727"/>
                </a:lnTo>
                <a:lnTo>
                  <a:pt x="703641" y="1047266"/>
                </a:lnTo>
                <a:lnTo>
                  <a:pt x="718894" y="1050440"/>
                </a:lnTo>
                <a:lnTo>
                  <a:pt x="733829" y="1053614"/>
                </a:lnTo>
                <a:lnTo>
                  <a:pt x="748764" y="1057740"/>
                </a:lnTo>
                <a:lnTo>
                  <a:pt x="763063" y="1062184"/>
                </a:lnTo>
                <a:lnTo>
                  <a:pt x="777045" y="1066945"/>
                </a:lnTo>
                <a:lnTo>
                  <a:pt x="791026" y="1072340"/>
                </a:lnTo>
                <a:lnTo>
                  <a:pt x="804690" y="1078371"/>
                </a:lnTo>
                <a:lnTo>
                  <a:pt x="818036" y="1085036"/>
                </a:lnTo>
                <a:lnTo>
                  <a:pt x="831064" y="1091701"/>
                </a:lnTo>
                <a:lnTo>
                  <a:pt x="843775" y="1099001"/>
                </a:lnTo>
                <a:lnTo>
                  <a:pt x="856167" y="1106618"/>
                </a:lnTo>
                <a:lnTo>
                  <a:pt x="867925" y="1114871"/>
                </a:lnTo>
                <a:lnTo>
                  <a:pt x="879682" y="1123440"/>
                </a:lnTo>
                <a:lnTo>
                  <a:pt x="890804" y="1132010"/>
                </a:lnTo>
                <a:lnTo>
                  <a:pt x="901925" y="1141214"/>
                </a:lnTo>
                <a:lnTo>
                  <a:pt x="912094" y="1151370"/>
                </a:lnTo>
                <a:lnTo>
                  <a:pt x="921944" y="1161210"/>
                </a:lnTo>
                <a:lnTo>
                  <a:pt x="931795" y="1171683"/>
                </a:lnTo>
                <a:lnTo>
                  <a:pt x="940692" y="1182157"/>
                </a:lnTo>
                <a:lnTo>
                  <a:pt x="949272" y="1193266"/>
                </a:lnTo>
                <a:lnTo>
                  <a:pt x="957534" y="1204692"/>
                </a:lnTo>
                <a:lnTo>
                  <a:pt x="965160" y="1216118"/>
                </a:lnTo>
                <a:lnTo>
                  <a:pt x="972151" y="1227862"/>
                </a:lnTo>
                <a:lnTo>
                  <a:pt x="979142" y="1240557"/>
                </a:lnTo>
                <a:lnTo>
                  <a:pt x="985179" y="1252618"/>
                </a:lnTo>
                <a:lnTo>
                  <a:pt x="991217" y="1265631"/>
                </a:lnTo>
                <a:lnTo>
                  <a:pt x="995983" y="1278327"/>
                </a:lnTo>
                <a:lnTo>
                  <a:pt x="1000749" y="1291657"/>
                </a:lnTo>
                <a:lnTo>
                  <a:pt x="1004880" y="1304988"/>
                </a:lnTo>
                <a:lnTo>
                  <a:pt x="1008058" y="1318635"/>
                </a:lnTo>
                <a:lnTo>
                  <a:pt x="1010600" y="1332600"/>
                </a:lnTo>
                <a:lnTo>
                  <a:pt x="1014413" y="1484313"/>
                </a:lnTo>
                <a:lnTo>
                  <a:pt x="246063" y="1484313"/>
                </a:lnTo>
                <a:lnTo>
                  <a:pt x="249876" y="1332600"/>
                </a:lnTo>
                <a:lnTo>
                  <a:pt x="252419" y="1318635"/>
                </a:lnTo>
                <a:lnTo>
                  <a:pt x="255596" y="1304988"/>
                </a:lnTo>
                <a:lnTo>
                  <a:pt x="259727" y="1291657"/>
                </a:lnTo>
                <a:lnTo>
                  <a:pt x="264176" y="1278327"/>
                </a:lnTo>
                <a:lnTo>
                  <a:pt x="269260" y="1265631"/>
                </a:lnTo>
                <a:lnTo>
                  <a:pt x="275297" y="1252618"/>
                </a:lnTo>
                <a:lnTo>
                  <a:pt x="281017" y="1240557"/>
                </a:lnTo>
                <a:lnTo>
                  <a:pt x="288008" y="1227862"/>
                </a:lnTo>
                <a:lnTo>
                  <a:pt x="294999" y="1216118"/>
                </a:lnTo>
                <a:lnTo>
                  <a:pt x="302943" y="1204692"/>
                </a:lnTo>
                <a:lnTo>
                  <a:pt x="310887" y="1193266"/>
                </a:lnTo>
                <a:lnTo>
                  <a:pt x="319784" y="1182157"/>
                </a:lnTo>
                <a:lnTo>
                  <a:pt x="328682" y="1171683"/>
                </a:lnTo>
                <a:lnTo>
                  <a:pt x="338214" y="1161210"/>
                </a:lnTo>
                <a:lnTo>
                  <a:pt x="348383" y="1151370"/>
                </a:lnTo>
                <a:lnTo>
                  <a:pt x="358869" y="1141214"/>
                </a:lnTo>
                <a:lnTo>
                  <a:pt x="369673" y="1132010"/>
                </a:lnTo>
                <a:lnTo>
                  <a:pt x="380795" y="1123440"/>
                </a:lnTo>
                <a:lnTo>
                  <a:pt x="392552" y="1114871"/>
                </a:lnTo>
                <a:lnTo>
                  <a:pt x="404309" y="1106618"/>
                </a:lnTo>
                <a:lnTo>
                  <a:pt x="417020" y="1099001"/>
                </a:lnTo>
                <a:lnTo>
                  <a:pt x="429412" y="1091701"/>
                </a:lnTo>
                <a:lnTo>
                  <a:pt x="442441" y="1085036"/>
                </a:lnTo>
                <a:lnTo>
                  <a:pt x="455787" y="1078371"/>
                </a:lnTo>
                <a:lnTo>
                  <a:pt x="469450" y="1072340"/>
                </a:lnTo>
                <a:lnTo>
                  <a:pt x="483432" y="1066945"/>
                </a:lnTo>
                <a:lnTo>
                  <a:pt x="497413" y="1062184"/>
                </a:lnTo>
                <a:lnTo>
                  <a:pt x="511713" y="1057740"/>
                </a:lnTo>
                <a:lnTo>
                  <a:pt x="526648" y="1053614"/>
                </a:lnTo>
                <a:lnTo>
                  <a:pt x="541582" y="1050440"/>
                </a:lnTo>
                <a:lnTo>
                  <a:pt x="556835" y="1047266"/>
                </a:lnTo>
                <a:lnTo>
                  <a:pt x="571770" y="1044727"/>
                </a:lnTo>
                <a:lnTo>
                  <a:pt x="571770" y="960619"/>
                </a:lnTo>
                <a:lnTo>
                  <a:pt x="566050" y="958080"/>
                </a:lnTo>
                <a:lnTo>
                  <a:pt x="560013" y="954906"/>
                </a:lnTo>
                <a:lnTo>
                  <a:pt x="554293" y="951414"/>
                </a:lnTo>
                <a:lnTo>
                  <a:pt x="548573" y="948241"/>
                </a:lnTo>
                <a:lnTo>
                  <a:pt x="543171" y="944114"/>
                </a:lnTo>
                <a:lnTo>
                  <a:pt x="537452" y="939988"/>
                </a:lnTo>
                <a:lnTo>
                  <a:pt x="532367" y="935545"/>
                </a:lnTo>
                <a:lnTo>
                  <a:pt x="527283" y="931101"/>
                </a:lnTo>
                <a:lnTo>
                  <a:pt x="522199" y="926341"/>
                </a:lnTo>
                <a:lnTo>
                  <a:pt x="517433" y="921580"/>
                </a:lnTo>
                <a:lnTo>
                  <a:pt x="512348" y="916501"/>
                </a:lnTo>
                <a:lnTo>
                  <a:pt x="507900" y="911106"/>
                </a:lnTo>
                <a:lnTo>
                  <a:pt x="503769" y="905393"/>
                </a:lnTo>
                <a:lnTo>
                  <a:pt x="499638" y="899680"/>
                </a:lnTo>
                <a:lnTo>
                  <a:pt x="495507" y="893649"/>
                </a:lnTo>
                <a:lnTo>
                  <a:pt x="491694" y="887302"/>
                </a:lnTo>
                <a:lnTo>
                  <a:pt x="488198" y="880954"/>
                </a:lnTo>
                <a:lnTo>
                  <a:pt x="484385" y="874923"/>
                </a:lnTo>
                <a:lnTo>
                  <a:pt x="481525" y="868258"/>
                </a:lnTo>
                <a:lnTo>
                  <a:pt x="478665" y="861276"/>
                </a:lnTo>
                <a:lnTo>
                  <a:pt x="475488" y="854293"/>
                </a:lnTo>
                <a:lnTo>
                  <a:pt x="472946" y="847310"/>
                </a:lnTo>
                <a:lnTo>
                  <a:pt x="470404" y="839693"/>
                </a:lnTo>
                <a:lnTo>
                  <a:pt x="468497" y="832393"/>
                </a:lnTo>
                <a:lnTo>
                  <a:pt x="466273" y="825093"/>
                </a:lnTo>
                <a:lnTo>
                  <a:pt x="465002" y="817476"/>
                </a:lnTo>
                <a:lnTo>
                  <a:pt x="463413" y="809541"/>
                </a:lnTo>
                <a:lnTo>
                  <a:pt x="462142" y="801923"/>
                </a:lnTo>
                <a:lnTo>
                  <a:pt x="461189" y="793989"/>
                </a:lnTo>
                <a:lnTo>
                  <a:pt x="460871" y="786054"/>
                </a:lnTo>
                <a:lnTo>
                  <a:pt x="460235" y="777802"/>
                </a:lnTo>
                <a:lnTo>
                  <a:pt x="460235" y="769550"/>
                </a:lnTo>
                <a:lnTo>
                  <a:pt x="460553" y="759076"/>
                </a:lnTo>
                <a:lnTo>
                  <a:pt x="460871" y="748919"/>
                </a:lnTo>
                <a:lnTo>
                  <a:pt x="461824" y="738445"/>
                </a:lnTo>
                <a:lnTo>
                  <a:pt x="463413" y="728606"/>
                </a:lnTo>
                <a:lnTo>
                  <a:pt x="465637" y="718450"/>
                </a:lnTo>
                <a:lnTo>
                  <a:pt x="467862" y="708611"/>
                </a:lnTo>
                <a:lnTo>
                  <a:pt x="470404" y="699406"/>
                </a:lnTo>
                <a:lnTo>
                  <a:pt x="473264" y="690202"/>
                </a:lnTo>
                <a:lnTo>
                  <a:pt x="477077" y="680998"/>
                </a:lnTo>
                <a:lnTo>
                  <a:pt x="480890" y="672111"/>
                </a:lnTo>
                <a:lnTo>
                  <a:pt x="484703" y="663541"/>
                </a:lnTo>
                <a:lnTo>
                  <a:pt x="489152" y="655289"/>
                </a:lnTo>
                <a:lnTo>
                  <a:pt x="493918" y="647354"/>
                </a:lnTo>
                <a:lnTo>
                  <a:pt x="498685" y="639737"/>
                </a:lnTo>
                <a:lnTo>
                  <a:pt x="504404" y="632437"/>
                </a:lnTo>
                <a:lnTo>
                  <a:pt x="509806" y="624820"/>
                </a:lnTo>
                <a:lnTo>
                  <a:pt x="515844" y="618154"/>
                </a:lnTo>
                <a:lnTo>
                  <a:pt x="522199" y="611489"/>
                </a:lnTo>
                <a:lnTo>
                  <a:pt x="528236" y="605776"/>
                </a:lnTo>
                <a:lnTo>
                  <a:pt x="534909" y="600063"/>
                </a:lnTo>
                <a:lnTo>
                  <a:pt x="541900" y="594667"/>
                </a:lnTo>
                <a:lnTo>
                  <a:pt x="548891" y="589907"/>
                </a:lnTo>
                <a:lnTo>
                  <a:pt x="556517" y="585463"/>
                </a:lnTo>
                <a:lnTo>
                  <a:pt x="564144" y="581020"/>
                </a:lnTo>
                <a:lnTo>
                  <a:pt x="571770" y="577211"/>
                </a:lnTo>
                <a:lnTo>
                  <a:pt x="579714" y="574354"/>
                </a:lnTo>
                <a:lnTo>
                  <a:pt x="587658" y="571498"/>
                </a:lnTo>
                <a:lnTo>
                  <a:pt x="595920" y="569276"/>
                </a:lnTo>
                <a:lnTo>
                  <a:pt x="604499" y="567372"/>
                </a:lnTo>
                <a:lnTo>
                  <a:pt x="612761" y="566420"/>
                </a:lnTo>
                <a:lnTo>
                  <a:pt x="621659" y="565468"/>
                </a:lnTo>
                <a:lnTo>
                  <a:pt x="630238" y="565150"/>
                </a:lnTo>
                <a:close/>
                <a:moveTo>
                  <a:pt x="181836" y="158167"/>
                </a:moveTo>
                <a:lnTo>
                  <a:pt x="178980" y="158484"/>
                </a:lnTo>
                <a:lnTo>
                  <a:pt x="176441" y="159119"/>
                </a:lnTo>
                <a:lnTo>
                  <a:pt x="173902" y="160390"/>
                </a:lnTo>
                <a:lnTo>
                  <a:pt x="171681" y="161343"/>
                </a:lnTo>
                <a:lnTo>
                  <a:pt x="169459" y="162613"/>
                </a:lnTo>
                <a:lnTo>
                  <a:pt x="167238" y="163884"/>
                </a:lnTo>
                <a:lnTo>
                  <a:pt x="165651" y="165789"/>
                </a:lnTo>
                <a:lnTo>
                  <a:pt x="164065" y="167695"/>
                </a:lnTo>
                <a:lnTo>
                  <a:pt x="162478" y="169918"/>
                </a:lnTo>
                <a:lnTo>
                  <a:pt x="161209" y="171824"/>
                </a:lnTo>
                <a:lnTo>
                  <a:pt x="159939" y="174364"/>
                </a:lnTo>
                <a:lnTo>
                  <a:pt x="159305" y="176588"/>
                </a:lnTo>
                <a:lnTo>
                  <a:pt x="158352" y="179128"/>
                </a:lnTo>
                <a:lnTo>
                  <a:pt x="158035" y="181669"/>
                </a:lnTo>
                <a:lnTo>
                  <a:pt x="157718" y="184210"/>
                </a:lnTo>
                <a:lnTo>
                  <a:pt x="157718" y="1440334"/>
                </a:lnTo>
                <a:lnTo>
                  <a:pt x="158352" y="1447639"/>
                </a:lnTo>
                <a:lnTo>
                  <a:pt x="159622" y="1454944"/>
                </a:lnTo>
                <a:lnTo>
                  <a:pt x="161526" y="1463202"/>
                </a:lnTo>
                <a:lnTo>
                  <a:pt x="164065" y="1471142"/>
                </a:lnTo>
                <a:lnTo>
                  <a:pt x="167238" y="1479717"/>
                </a:lnTo>
                <a:lnTo>
                  <a:pt x="171363" y="1488610"/>
                </a:lnTo>
                <a:lnTo>
                  <a:pt x="175806" y="1497185"/>
                </a:lnTo>
                <a:lnTo>
                  <a:pt x="181201" y="1506078"/>
                </a:lnTo>
                <a:lnTo>
                  <a:pt x="187230" y="1514336"/>
                </a:lnTo>
                <a:lnTo>
                  <a:pt x="193577" y="1522594"/>
                </a:lnTo>
                <a:lnTo>
                  <a:pt x="200876" y="1530534"/>
                </a:lnTo>
                <a:lnTo>
                  <a:pt x="208492" y="1538156"/>
                </a:lnTo>
                <a:lnTo>
                  <a:pt x="216743" y="1545143"/>
                </a:lnTo>
                <a:lnTo>
                  <a:pt x="225629" y="1551178"/>
                </a:lnTo>
                <a:lnTo>
                  <a:pt x="230389" y="1554354"/>
                </a:lnTo>
                <a:lnTo>
                  <a:pt x="235149" y="1557212"/>
                </a:lnTo>
                <a:lnTo>
                  <a:pt x="239909" y="1559753"/>
                </a:lnTo>
                <a:lnTo>
                  <a:pt x="244669" y="1561976"/>
                </a:lnTo>
                <a:lnTo>
                  <a:pt x="1018979" y="1561976"/>
                </a:lnTo>
                <a:lnTo>
                  <a:pt x="1018979" y="1559436"/>
                </a:lnTo>
                <a:lnTo>
                  <a:pt x="1028182" y="1554354"/>
                </a:lnTo>
                <a:lnTo>
                  <a:pt x="1037068" y="1548637"/>
                </a:lnTo>
                <a:lnTo>
                  <a:pt x="1045636" y="1542603"/>
                </a:lnTo>
                <a:lnTo>
                  <a:pt x="1053252" y="1535298"/>
                </a:lnTo>
                <a:lnTo>
                  <a:pt x="1060551" y="1527993"/>
                </a:lnTo>
                <a:lnTo>
                  <a:pt x="1067532" y="1520370"/>
                </a:lnTo>
                <a:lnTo>
                  <a:pt x="1073879" y="1512113"/>
                </a:lnTo>
                <a:lnTo>
                  <a:pt x="1079908" y="1504173"/>
                </a:lnTo>
                <a:lnTo>
                  <a:pt x="1084986" y="1495597"/>
                </a:lnTo>
                <a:lnTo>
                  <a:pt x="1089429" y="1487022"/>
                </a:lnTo>
                <a:lnTo>
                  <a:pt x="1093554" y="1479082"/>
                </a:lnTo>
                <a:lnTo>
                  <a:pt x="1096728" y="1470507"/>
                </a:lnTo>
                <a:lnTo>
                  <a:pt x="1099266" y="1462884"/>
                </a:lnTo>
                <a:lnTo>
                  <a:pt x="1101170" y="1454626"/>
                </a:lnTo>
                <a:lnTo>
                  <a:pt x="1102122" y="1447321"/>
                </a:lnTo>
                <a:lnTo>
                  <a:pt x="1102757" y="1440334"/>
                </a:lnTo>
                <a:lnTo>
                  <a:pt x="1102757" y="184210"/>
                </a:lnTo>
                <a:lnTo>
                  <a:pt x="1102122" y="181669"/>
                </a:lnTo>
                <a:lnTo>
                  <a:pt x="1101805" y="179128"/>
                </a:lnTo>
                <a:lnTo>
                  <a:pt x="1101170" y="176588"/>
                </a:lnTo>
                <a:lnTo>
                  <a:pt x="1100536" y="174364"/>
                </a:lnTo>
                <a:lnTo>
                  <a:pt x="1099266" y="171824"/>
                </a:lnTo>
                <a:lnTo>
                  <a:pt x="1097997" y="169918"/>
                </a:lnTo>
                <a:lnTo>
                  <a:pt x="1096410" y="167695"/>
                </a:lnTo>
                <a:lnTo>
                  <a:pt x="1094824" y="165789"/>
                </a:lnTo>
                <a:lnTo>
                  <a:pt x="1092919" y="163884"/>
                </a:lnTo>
                <a:lnTo>
                  <a:pt x="1090698" y="162613"/>
                </a:lnTo>
                <a:lnTo>
                  <a:pt x="1088794" y="161343"/>
                </a:lnTo>
                <a:lnTo>
                  <a:pt x="1086573" y="160390"/>
                </a:lnTo>
                <a:lnTo>
                  <a:pt x="1083716" y="159119"/>
                </a:lnTo>
                <a:lnTo>
                  <a:pt x="1081178" y="158484"/>
                </a:lnTo>
                <a:lnTo>
                  <a:pt x="1078639" y="158167"/>
                </a:lnTo>
                <a:lnTo>
                  <a:pt x="1076100" y="158167"/>
                </a:lnTo>
                <a:lnTo>
                  <a:pt x="184374" y="158167"/>
                </a:lnTo>
                <a:lnTo>
                  <a:pt x="181836" y="158167"/>
                </a:lnTo>
                <a:close/>
                <a:moveTo>
                  <a:pt x="1414463" y="157162"/>
                </a:moveTo>
                <a:lnTo>
                  <a:pt x="2153497" y="157162"/>
                </a:lnTo>
                <a:lnTo>
                  <a:pt x="2161123" y="157162"/>
                </a:lnTo>
                <a:lnTo>
                  <a:pt x="2169066" y="158114"/>
                </a:lnTo>
                <a:lnTo>
                  <a:pt x="2176374" y="158749"/>
                </a:lnTo>
                <a:lnTo>
                  <a:pt x="2183364" y="160337"/>
                </a:lnTo>
                <a:lnTo>
                  <a:pt x="2190671" y="161924"/>
                </a:lnTo>
                <a:lnTo>
                  <a:pt x="2197661" y="163829"/>
                </a:lnTo>
                <a:lnTo>
                  <a:pt x="2204651" y="166052"/>
                </a:lnTo>
                <a:lnTo>
                  <a:pt x="2211324" y="168909"/>
                </a:lnTo>
                <a:lnTo>
                  <a:pt x="2217996" y="172084"/>
                </a:lnTo>
                <a:lnTo>
                  <a:pt x="2224350" y="174942"/>
                </a:lnTo>
                <a:lnTo>
                  <a:pt x="2230387" y="178752"/>
                </a:lnTo>
                <a:lnTo>
                  <a:pt x="2236424" y="182562"/>
                </a:lnTo>
                <a:lnTo>
                  <a:pt x="2242461" y="186689"/>
                </a:lnTo>
                <a:lnTo>
                  <a:pt x="2247862" y="191134"/>
                </a:lnTo>
                <a:lnTo>
                  <a:pt x="2253264" y="195579"/>
                </a:lnTo>
                <a:lnTo>
                  <a:pt x="2258665" y="200659"/>
                </a:lnTo>
                <a:lnTo>
                  <a:pt x="2263431" y="206057"/>
                </a:lnTo>
                <a:lnTo>
                  <a:pt x="2268197" y="211137"/>
                </a:lnTo>
                <a:lnTo>
                  <a:pt x="2272645" y="216852"/>
                </a:lnTo>
                <a:lnTo>
                  <a:pt x="2276776" y="222567"/>
                </a:lnTo>
                <a:lnTo>
                  <a:pt x="2280270" y="228917"/>
                </a:lnTo>
                <a:lnTo>
                  <a:pt x="2284083" y="234949"/>
                </a:lnTo>
                <a:lnTo>
                  <a:pt x="2287261" y="241299"/>
                </a:lnTo>
                <a:lnTo>
                  <a:pt x="2290438" y="247967"/>
                </a:lnTo>
                <a:lnTo>
                  <a:pt x="2292980" y="254634"/>
                </a:lnTo>
                <a:lnTo>
                  <a:pt x="2295204" y="261619"/>
                </a:lnTo>
                <a:lnTo>
                  <a:pt x="2297428" y="268604"/>
                </a:lnTo>
                <a:lnTo>
                  <a:pt x="2298699" y="275589"/>
                </a:lnTo>
                <a:lnTo>
                  <a:pt x="2300287" y="282892"/>
                </a:lnTo>
                <a:lnTo>
                  <a:pt x="2300923" y="290512"/>
                </a:lnTo>
                <a:lnTo>
                  <a:pt x="2301876" y="297814"/>
                </a:lnTo>
                <a:lnTo>
                  <a:pt x="2301876" y="305434"/>
                </a:lnTo>
                <a:lnTo>
                  <a:pt x="2301876" y="1484630"/>
                </a:lnTo>
                <a:lnTo>
                  <a:pt x="2301876" y="1497013"/>
                </a:lnTo>
                <a:lnTo>
                  <a:pt x="2300923" y="1509078"/>
                </a:lnTo>
                <a:lnTo>
                  <a:pt x="2299652" y="1521143"/>
                </a:lnTo>
                <a:lnTo>
                  <a:pt x="2298063" y="1533208"/>
                </a:lnTo>
                <a:lnTo>
                  <a:pt x="2295839" y="1544638"/>
                </a:lnTo>
                <a:lnTo>
                  <a:pt x="2292980" y="1555433"/>
                </a:lnTo>
                <a:lnTo>
                  <a:pt x="2289802" y="1566545"/>
                </a:lnTo>
                <a:lnTo>
                  <a:pt x="2285990" y="1577340"/>
                </a:lnTo>
                <a:lnTo>
                  <a:pt x="2281859" y="1587500"/>
                </a:lnTo>
                <a:lnTo>
                  <a:pt x="2277093" y="1597660"/>
                </a:lnTo>
                <a:lnTo>
                  <a:pt x="2271374" y="1607503"/>
                </a:lnTo>
                <a:lnTo>
                  <a:pt x="2265655" y="1616710"/>
                </a:lnTo>
                <a:lnTo>
                  <a:pt x="2259300" y="1625918"/>
                </a:lnTo>
                <a:lnTo>
                  <a:pt x="2252310" y="1634808"/>
                </a:lnTo>
                <a:lnTo>
                  <a:pt x="2244685" y="1643063"/>
                </a:lnTo>
                <a:lnTo>
                  <a:pt x="2236424" y="1651000"/>
                </a:lnTo>
                <a:lnTo>
                  <a:pt x="2227846" y="1658938"/>
                </a:lnTo>
                <a:lnTo>
                  <a:pt x="2218631" y="1665923"/>
                </a:lnTo>
                <a:lnTo>
                  <a:pt x="2208782" y="1672908"/>
                </a:lnTo>
                <a:lnTo>
                  <a:pt x="2198297" y="1678940"/>
                </a:lnTo>
                <a:lnTo>
                  <a:pt x="2187494" y="1684973"/>
                </a:lnTo>
                <a:lnTo>
                  <a:pt x="2176056" y="1690370"/>
                </a:lnTo>
                <a:lnTo>
                  <a:pt x="2163664" y="1695450"/>
                </a:lnTo>
                <a:lnTo>
                  <a:pt x="2150955" y="1700213"/>
                </a:lnTo>
                <a:lnTo>
                  <a:pt x="2137611" y="1704023"/>
                </a:lnTo>
                <a:lnTo>
                  <a:pt x="2123631" y="1707515"/>
                </a:lnTo>
                <a:lnTo>
                  <a:pt x="2108698" y="1710373"/>
                </a:lnTo>
                <a:lnTo>
                  <a:pt x="2093764" y="1712913"/>
                </a:lnTo>
                <a:lnTo>
                  <a:pt x="2077878" y="1715135"/>
                </a:lnTo>
                <a:lnTo>
                  <a:pt x="2061038" y="1716405"/>
                </a:lnTo>
                <a:lnTo>
                  <a:pt x="2044199" y="1717358"/>
                </a:lnTo>
                <a:lnTo>
                  <a:pt x="2026406" y="1717675"/>
                </a:lnTo>
                <a:lnTo>
                  <a:pt x="1563159" y="1717675"/>
                </a:lnTo>
                <a:lnTo>
                  <a:pt x="1551721" y="1717358"/>
                </a:lnTo>
                <a:lnTo>
                  <a:pt x="1540601" y="1716723"/>
                </a:lnTo>
                <a:lnTo>
                  <a:pt x="1529163" y="1715453"/>
                </a:lnTo>
                <a:lnTo>
                  <a:pt x="1518042" y="1714500"/>
                </a:lnTo>
                <a:lnTo>
                  <a:pt x="1506922" y="1712913"/>
                </a:lnTo>
                <a:lnTo>
                  <a:pt x="1495801" y="1710690"/>
                </a:lnTo>
                <a:lnTo>
                  <a:pt x="1485634" y="1709103"/>
                </a:lnTo>
                <a:lnTo>
                  <a:pt x="1475149" y="1706880"/>
                </a:lnTo>
                <a:lnTo>
                  <a:pt x="1456085" y="1701800"/>
                </a:lnTo>
                <a:lnTo>
                  <a:pt x="1439246" y="1697038"/>
                </a:lnTo>
                <a:lnTo>
                  <a:pt x="1424948" y="1692593"/>
                </a:lnTo>
                <a:lnTo>
                  <a:pt x="1414463" y="1688783"/>
                </a:lnTo>
                <a:lnTo>
                  <a:pt x="1414463" y="1342708"/>
                </a:lnTo>
                <a:lnTo>
                  <a:pt x="1416687" y="1347470"/>
                </a:lnTo>
                <a:lnTo>
                  <a:pt x="1419229" y="1352233"/>
                </a:lnTo>
                <a:lnTo>
                  <a:pt x="1422088" y="1357630"/>
                </a:lnTo>
                <a:lnTo>
                  <a:pt x="1425583" y="1362393"/>
                </a:lnTo>
                <a:lnTo>
                  <a:pt x="1429078" y="1367473"/>
                </a:lnTo>
                <a:lnTo>
                  <a:pt x="1433209" y="1372235"/>
                </a:lnTo>
                <a:lnTo>
                  <a:pt x="1437657" y="1376998"/>
                </a:lnTo>
                <a:lnTo>
                  <a:pt x="1442105" y="1381760"/>
                </a:lnTo>
                <a:lnTo>
                  <a:pt x="1446871" y="1386523"/>
                </a:lnTo>
                <a:lnTo>
                  <a:pt x="1451637" y="1390968"/>
                </a:lnTo>
                <a:lnTo>
                  <a:pt x="1456721" y="1395413"/>
                </a:lnTo>
                <a:lnTo>
                  <a:pt x="1462440" y="1399540"/>
                </a:lnTo>
                <a:lnTo>
                  <a:pt x="1467523" y="1403350"/>
                </a:lnTo>
                <a:lnTo>
                  <a:pt x="1472925" y="1406525"/>
                </a:lnTo>
                <a:lnTo>
                  <a:pt x="1478644" y="1410018"/>
                </a:lnTo>
                <a:lnTo>
                  <a:pt x="1484045" y="1412558"/>
                </a:lnTo>
                <a:lnTo>
                  <a:pt x="1484045" y="1413510"/>
                </a:lnTo>
                <a:lnTo>
                  <a:pt x="2108062" y="1413510"/>
                </a:lnTo>
                <a:lnTo>
                  <a:pt x="2108062" y="1410335"/>
                </a:lnTo>
                <a:lnTo>
                  <a:pt x="2115370" y="1406208"/>
                </a:lnTo>
                <a:lnTo>
                  <a:pt x="2122360" y="1401763"/>
                </a:lnTo>
                <a:lnTo>
                  <a:pt x="2129032" y="1396683"/>
                </a:lnTo>
                <a:lnTo>
                  <a:pt x="2135387" y="1390968"/>
                </a:lnTo>
                <a:lnTo>
                  <a:pt x="2141106" y="1385253"/>
                </a:lnTo>
                <a:lnTo>
                  <a:pt x="2146825" y="1378903"/>
                </a:lnTo>
                <a:lnTo>
                  <a:pt x="2151909" y="1372235"/>
                </a:lnTo>
                <a:lnTo>
                  <a:pt x="2156357" y="1365568"/>
                </a:lnTo>
                <a:lnTo>
                  <a:pt x="2160805" y="1358900"/>
                </a:lnTo>
                <a:lnTo>
                  <a:pt x="2163982" y="1352233"/>
                </a:lnTo>
                <a:lnTo>
                  <a:pt x="2167477" y="1345883"/>
                </a:lnTo>
                <a:lnTo>
                  <a:pt x="2170019" y="1339215"/>
                </a:lnTo>
                <a:lnTo>
                  <a:pt x="2172243" y="1332865"/>
                </a:lnTo>
                <a:lnTo>
                  <a:pt x="2173832" y="1326515"/>
                </a:lnTo>
                <a:lnTo>
                  <a:pt x="2174467" y="1320800"/>
                </a:lnTo>
                <a:lnTo>
                  <a:pt x="2174785" y="1315085"/>
                </a:lnTo>
                <a:lnTo>
                  <a:pt x="2174785" y="305434"/>
                </a:lnTo>
                <a:lnTo>
                  <a:pt x="2174467" y="301307"/>
                </a:lnTo>
                <a:lnTo>
                  <a:pt x="2172879" y="297497"/>
                </a:lnTo>
                <a:lnTo>
                  <a:pt x="2171290" y="293687"/>
                </a:lnTo>
                <a:lnTo>
                  <a:pt x="2168430" y="290829"/>
                </a:lnTo>
                <a:lnTo>
                  <a:pt x="2165571" y="288289"/>
                </a:lnTo>
                <a:lnTo>
                  <a:pt x="2162076" y="286067"/>
                </a:lnTo>
                <a:lnTo>
                  <a:pt x="2157945" y="284797"/>
                </a:lnTo>
                <a:lnTo>
                  <a:pt x="2153497" y="284479"/>
                </a:lnTo>
                <a:lnTo>
                  <a:pt x="1414463" y="284479"/>
                </a:lnTo>
                <a:lnTo>
                  <a:pt x="1414463" y="157162"/>
                </a:lnTo>
                <a:close/>
                <a:moveTo>
                  <a:pt x="184374" y="0"/>
                </a:moveTo>
                <a:lnTo>
                  <a:pt x="1076100" y="0"/>
                </a:lnTo>
                <a:lnTo>
                  <a:pt x="1085621" y="317"/>
                </a:lnTo>
                <a:lnTo>
                  <a:pt x="1094824" y="953"/>
                </a:lnTo>
                <a:lnTo>
                  <a:pt x="1104026" y="1905"/>
                </a:lnTo>
                <a:lnTo>
                  <a:pt x="1113229" y="3494"/>
                </a:lnTo>
                <a:lnTo>
                  <a:pt x="1122115" y="5717"/>
                </a:lnTo>
                <a:lnTo>
                  <a:pt x="1131000" y="8258"/>
                </a:lnTo>
                <a:lnTo>
                  <a:pt x="1139568" y="11434"/>
                </a:lnTo>
                <a:lnTo>
                  <a:pt x="1147502" y="14610"/>
                </a:lnTo>
                <a:lnTo>
                  <a:pt x="1156070" y="18421"/>
                </a:lnTo>
                <a:lnTo>
                  <a:pt x="1163686" y="22232"/>
                </a:lnTo>
                <a:lnTo>
                  <a:pt x="1171620" y="26679"/>
                </a:lnTo>
                <a:lnTo>
                  <a:pt x="1178919" y="31443"/>
                </a:lnTo>
                <a:lnTo>
                  <a:pt x="1186217" y="36842"/>
                </a:lnTo>
                <a:lnTo>
                  <a:pt x="1193199" y="42241"/>
                </a:lnTo>
                <a:lnTo>
                  <a:pt x="1199863" y="47640"/>
                </a:lnTo>
                <a:lnTo>
                  <a:pt x="1206210" y="53993"/>
                </a:lnTo>
                <a:lnTo>
                  <a:pt x="1212557" y="60345"/>
                </a:lnTo>
                <a:lnTo>
                  <a:pt x="1218269" y="67014"/>
                </a:lnTo>
                <a:lnTo>
                  <a:pt x="1223981" y="74002"/>
                </a:lnTo>
                <a:lnTo>
                  <a:pt x="1229058" y="81306"/>
                </a:lnTo>
                <a:lnTo>
                  <a:pt x="1233818" y="88611"/>
                </a:lnTo>
                <a:lnTo>
                  <a:pt x="1238261" y="96551"/>
                </a:lnTo>
                <a:lnTo>
                  <a:pt x="1242387" y="104492"/>
                </a:lnTo>
                <a:lnTo>
                  <a:pt x="1245877" y="112749"/>
                </a:lnTo>
                <a:lnTo>
                  <a:pt x="1249368" y="121325"/>
                </a:lnTo>
                <a:lnTo>
                  <a:pt x="1252224" y="129582"/>
                </a:lnTo>
                <a:lnTo>
                  <a:pt x="1254446" y="138475"/>
                </a:lnTo>
                <a:lnTo>
                  <a:pt x="1256667" y="147368"/>
                </a:lnTo>
                <a:lnTo>
                  <a:pt x="1258254" y="156261"/>
                </a:lnTo>
                <a:lnTo>
                  <a:pt x="1259523" y="165472"/>
                </a:lnTo>
                <a:lnTo>
                  <a:pt x="1259840" y="175000"/>
                </a:lnTo>
                <a:lnTo>
                  <a:pt x="1260475" y="184210"/>
                </a:lnTo>
                <a:lnTo>
                  <a:pt x="1260475" y="1651541"/>
                </a:lnTo>
                <a:lnTo>
                  <a:pt x="1259840" y="1667103"/>
                </a:lnTo>
                <a:lnTo>
                  <a:pt x="1259206" y="1682348"/>
                </a:lnTo>
                <a:lnTo>
                  <a:pt x="1257936" y="1696958"/>
                </a:lnTo>
                <a:lnTo>
                  <a:pt x="1255715" y="1711886"/>
                </a:lnTo>
                <a:lnTo>
                  <a:pt x="1252542" y="1725860"/>
                </a:lnTo>
                <a:lnTo>
                  <a:pt x="1249368" y="1739835"/>
                </a:lnTo>
                <a:lnTo>
                  <a:pt x="1245243" y="1753492"/>
                </a:lnTo>
                <a:lnTo>
                  <a:pt x="1240483" y="1766831"/>
                </a:lnTo>
                <a:lnTo>
                  <a:pt x="1235405" y="1779535"/>
                </a:lnTo>
                <a:lnTo>
                  <a:pt x="1229376" y="1792239"/>
                </a:lnTo>
                <a:lnTo>
                  <a:pt x="1222712" y="1804308"/>
                </a:lnTo>
                <a:lnTo>
                  <a:pt x="1215413" y="1816060"/>
                </a:lnTo>
                <a:lnTo>
                  <a:pt x="1207162" y="1827493"/>
                </a:lnTo>
                <a:lnTo>
                  <a:pt x="1198594" y="1838292"/>
                </a:lnTo>
                <a:lnTo>
                  <a:pt x="1189391" y="1848773"/>
                </a:lnTo>
                <a:lnTo>
                  <a:pt x="1179236" y="1858619"/>
                </a:lnTo>
                <a:lnTo>
                  <a:pt x="1168129" y="1868147"/>
                </a:lnTo>
                <a:lnTo>
                  <a:pt x="1156705" y="1877040"/>
                </a:lnTo>
                <a:lnTo>
                  <a:pt x="1144646" y="1885615"/>
                </a:lnTo>
                <a:lnTo>
                  <a:pt x="1131635" y="1893555"/>
                </a:lnTo>
                <a:lnTo>
                  <a:pt x="1117989" y="1900860"/>
                </a:lnTo>
                <a:lnTo>
                  <a:pt x="1103709" y="1907530"/>
                </a:lnTo>
                <a:lnTo>
                  <a:pt x="1088794" y="1913882"/>
                </a:lnTo>
                <a:lnTo>
                  <a:pt x="1072927" y="1919599"/>
                </a:lnTo>
                <a:lnTo>
                  <a:pt x="1056108" y="1924680"/>
                </a:lnTo>
                <a:lnTo>
                  <a:pt x="1038654" y="1929127"/>
                </a:lnTo>
                <a:lnTo>
                  <a:pt x="1020566" y="1932620"/>
                </a:lnTo>
                <a:lnTo>
                  <a:pt x="1001526" y="1936114"/>
                </a:lnTo>
                <a:lnTo>
                  <a:pt x="981851" y="1938337"/>
                </a:lnTo>
                <a:lnTo>
                  <a:pt x="961541" y="1940243"/>
                </a:lnTo>
                <a:lnTo>
                  <a:pt x="940279" y="1941196"/>
                </a:lnTo>
                <a:lnTo>
                  <a:pt x="918065" y="1941513"/>
                </a:lnTo>
                <a:lnTo>
                  <a:pt x="342410" y="1941513"/>
                </a:lnTo>
                <a:lnTo>
                  <a:pt x="321148" y="1941196"/>
                </a:lnTo>
                <a:lnTo>
                  <a:pt x="300839" y="1940243"/>
                </a:lnTo>
                <a:lnTo>
                  <a:pt x="280846" y="1938337"/>
                </a:lnTo>
                <a:lnTo>
                  <a:pt x="261806" y="1936114"/>
                </a:lnTo>
                <a:lnTo>
                  <a:pt x="242765" y="1932938"/>
                </a:lnTo>
                <a:lnTo>
                  <a:pt x="225311" y="1929444"/>
                </a:lnTo>
                <a:lnTo>
                  <a:pt x="208175" y="1924998"/>
                </a:lnTo>
                <a:lnTo>
                  <a:pt x="191673" y="1920234"/>
                </a:lnTo>
                <a:lnTo>
                  <a:pt x="175806" y="1914517"/>
                </a:lnTo>
                <a:lnTo>
                  <a:pt x="160574" y="1908800"/>
                </a:lnTo>
                <a:lnTo>
                  <a:pt x="146294" y="1902130"/>
                </a:lnTo>
                <a:lnTo>
                  <a:pt x="132648" y="1894825"/>
                </a:lnTo>
                <a:lnTo>
                  <a:pt x="119954" y="1886885"/>
                </a:lnTo>
                <a:lnTo>
                  <a:pt x="107261" y="1878628"/>
                </a:lnTo>
                <a:lnTo>
                  <a:pt x="95836" y="1869735"/>
                </a:lnTo>
                <a:lnTo>
                  <a:pt x="84730" y="1860524"/>
                </a:lnTo>
                <a:lnTo>
                  <a:pt x="74575" y="1850361"/>
                </a:lnTo>
                <a:lnTo>
                  <a:pt x="64737" y="1840198"/>
                </a:lnTo>
                <a:lnTo>
                  <a:pt x="55534" y="1829399"/>
                </a:lnTo>
                <a:lnTo>
                  <a:pt x="47601" y="1817965"/>
                </a:lnTo>
                <a:lnTo>
                  <a:pt x="39985" y="1806532"/>
                </a:lnTo>
                <a:lnTo>
                  <a:pt x="32686" y="1794463"/>
                </a:lnTo>
                <a:lnTo>
                  <a:pt x="26656" y="1781758"/>
                </a:lnTo>
                <a:lnTo>
                  <a:pt x="20944" y="1768419"/>
                </a:lnTo>
                <a:lnTo>
                  <a:pt x="16184" y="1755397"/>
                </a:lnTo>
                <a:lnTo>
                  <a:pt x="11741" y="1741740"/>
                </a:lnTo>
                <a:lnTo>
                  <a:pt x="8251" y="1727131"/>
                </a:lnTo>
                <a:lnTo>
                  <a:pt x="5077" y="1712838"/>
                </a:lnTo>
                <a:lnTo>
                  <a:pt x="2856" y="1698229"/>
                </a:lnTo>
                <a:lnTo>
                  <a:pt x="1269" y="1682984"/>
                </a:lnTo>
                <a:lnTo>
                  <a:pt x="317" y="1667421"/>
                </a:lnTo>
                <a:lnTo>
                  <a:pt x="0" y="1651541"/>
                </a:lnTo>
                <a:lnTo>
                  <a:pt x="0" y="184210"/>
                </a:lnTo>
                <a:lnTo>
                  <a:pt x="0" y="175000"/>
                </a:lnTo>
                <a:lnTo>
                  <a:pt x="634" y="165472"/>
                </a:lnTo>
                <a:lnTo>
                  <a:pt x="1904" y="156261"/>
                </a:lnTo>
                <a:lnTo>
                  <a:pt x="3808" y="147368"/>
                </a:lnTo>
                <a:lnTo>
                  <a:pt x="6029" y="138475"/>
                </a:lnTo>
                <a:lnTo>
                  <a:pt x="8251" y="129582"/>
                </a:lnTo>
                <a:lnTo>
                  <a:pt x="11107" y="121325"/>
                </a:lnTo>
                <a:lnTo>
                  <a:pt x="14280" y="112749"/>
                </a:lnTo>
                <a:lnTo>
                  <a:pt x="18088" y="104492"/>
                </a:lnTo>
                <a:lnTo>
                  <a:pt x="22214" y="96551"/>
                </a:lnTo>
                <a:lnTo>
                  <a:pt x="26656" y="88611"/>
                </a:lnTo>
                <a:lnTo>
                  <a:pt x="31416" y="81306"/>
                </a:lnTo>
                <a:lnTo>
                  <a:pt x="36494" y="74002"/>
                </a:lnTo>
                <a:lnTo>
                  <a:pt x="41889" y="67014"/>
                </a:lnTo>
                <a:lnTo>
                  <a:pt x="47918" y="60345"/>
                </a:lnTo>
                <a:lnTo>
                  <a:pt x="53948" y="53993"/>
                </a:lnTo>
                <a:lnTo>
                  <a:pt x="60612" y="47640"/>
                </a:lnTo>
                <a:lnTo>
                  <a:pt x="66959" y="42241"/>
                </a:lnTo>
                <a:lnTo>
                  <a:pt x="74257" y="36842"/>
                </a:lnTo>
                <a:lnTo>
                  <a:pt x="81556" y="31443"/>
                </a:lnTo>
                <a:lnTo>
                  <a:pt x="88855" y="26679"/>
                </a:lnTo>
                <a:lnTo>
                  <a:pt x="96471" y="22232"/>
                </a:lnTo>
                <a:lnTo>
                  <a:pt x="104405" y="18421"/>
                </a:lnTo>
                <a:lnTo>
                  <a:pt x="112338" y="14610"/>
                </a:lnTo>
                <a:lnTo>
                  <a:pt x="120906" y="11434"/>
                </a:lnTo>
                <a:lnTo>
                  <a:pt x="129475" y="8258"/>
                </a:lnTo>
                <a:lnTo>
                  <a:pt x="138360" y="5717"/>
                </a:lnTo>
                <a:lnTo>
                  <a:pt x="146928" y="3494"/>
                </a:lnTo>
                <a:lnTo>
                  <a:pt x="156131" y="1905"/>
                </a:lnTo>
                <a:lnTo>
                  <a:pt x="165651" y="953"/>
                </a:lnTo>
                <a:lnTo>
                  <a:pt x="174854" y="317"/>
                </a:lnTo>
                <a:lnTo>
                  <a:pt x="184374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13" name="KSO_Shape"/>
          <p:cNvSpPr>
            <a:spLocks/>
          </p:cNvSpPr>
          <p:nvPr/>
        </p:nvSpPr>
        <p:spPr bwMode="auto">
          <a:xfrm>
            <a:off x="2100424" y="2773818"/>
            <a:ext cx="536164" cy="623448"/>
          </a:xfrm>
          <a:custGeom>
            <a:avLst/>
            <a:gdLst>
              <a:gd name="T0" fmla="*/ 2147483646 w 5822"/>
              <a:gd name="T1" fmla="*/ 2147483646 h 6759"/>
              <a:gd name="T2" fmla="*/ 2147483646 w 5822"/>
              <a:gd name="T3" fmla="*/ 2147483646 h 6759"/>
              <a:gd name="T4" fmla="*/ 2147483646 w 5822"/>
              <a:gd name="T5" fmla="*/ 2147483646 h 6759"/>
              <a:gd name="T6" fmla="*/ 2147483646 w 5822"/>
              <a:gd name="T7" fmla="*/ 2147483646 h 6759"/>
              <a:gd name="T8" fmla="*/ 2147483646 w 5822"/>
              <a:gd name="T9" fmla="*/ 2147483646 h 6759"/>
              <a:gd name="T10" fmla="*/ 2147483646 w 5822"/>
              <a:gd name="T11" fmla="*/ 1253760573 h 6759"/>
              <a:gd name="T12" fmla="*/ 2147483646 w 5822"/>
              <a:gd name="T13" fmla="*/ 2147483646 h 6759"/>
              <a:gd name="T14" fmla="*/ 2147483646 w 5822"/>
              <a:gd name="T15" fmla="*/ 2147483646 h 6759"/>
              <a:gd name="T16" fmla="*/ 2147483646 w 5822"/>
              <a:gd name="T17" fmla="*/ 2147483646 h 6759"/>
              <a:gd name="T18" fmla="*/ 2147483646 w 5822"/>
              <a:gd name="T19" fmla="*/ 2147483646 h 6759"/>
              <a:gd name="T20" fmla="*/ 2147483646 w 5822"/>
              <a:gd name="T21" fmla="*/ 2147483646 h 6759"/>
              <a:gd name="T22" fmla="*/ 2147483646 w 5822"/>
              <a:gd name="T23" fmla="*/ 2147483646 h 6759"/>
              <a:gd name="T24" fmla="*/ 2147483646 w 5822"/>
              <a:gd name="T25" fmla="*/ 2147483646 h 6759"/>
              <a:gd name="T26" fmla="*/ 2147483646 w 5822"/>
              <a:gd name="T27" fmla="*/ 2147483646 h 6759"/>
              <a:gd name="T28" fmla="*/ 2147483646 w 5822"/>
              <a:gd name="T29" fmla="*/ 2147483646 h 6759"/>
              <a:gd name="T30" fmla="*/ 2147483646 w 5822"/>
              <a:gd name="T31" fmla="*/ 2147483646 h 6759"/>
              <a:gd name="T32" fmla="*/ 2147483646 w 5822"/>
              <a:gd name="T33" fmla="*/ 2147483646 h 6759"/>
              <a:gd name="T34" fmla="*/ 2147483646 w 5822"/>
              <a:gd name="T35" fmla="*/ 2147483646 h 6759"/>
              <a:gd name="T36" fmla="*/ 2147483646 w 5822"/>
              <a:gd name="T37" fmla="*/ 2147483646 h 6759"/>
              <a:gd name="T38" fmla="*/ 2147483646 w 5822"/>
              <a:gd name="T39" fmla="*/ 2147483646 h 6759"/>
              <a:gd name="T40" fmla="*/ 0 w 5822"/>
              <a:gd name="T41" fmla="*/ 2147483646 h 6759"/>
              <a:gd name="T42" fmla="*/ 2147483646 w 5822"/>
              <a:gd name="T43" fmla="*/ 2147483646 h 6759"/>
              <a:gd name="T44" fmla="*/ 2147483646 w 5822"/>
              <a:gd name="T45" fmla="*/ 2147483646 h 6759"/>
              <a:gd name="T46" fmla="*/ 2147483646 w 5822"/>
              <a:gd name="T47" fmla="*/ 2147483646 h 6759"/>
              <a:gd name="T48" fmla="*/ 2147483646 w 5822"/>
              <a:gd name="T49" fmla="*/ 2147483646 h 6759"/>
              <a:gd name="T50" fmla="*/ 2147483646 w 5822"/>
              <a:gd name="T51" fmla="*/ 2147483646 h 6759"/>
              <a:gd name="T52" fmla="*/ 2147483646 w 5822"/>
              <a:gd name="T53" fmla="*/ 2147483646 h 6759"/>
              <a:gd name="T54" fmla="*/ 2147483646 w 5822"/>
              <a:gd name="T55" fmla="*/ 2147483646 h 6759"/>
              <a:gd name="T56" fmla="*/ 2147483646 w 5822"/>
              <a:gd name="T57" fmla="*/ 2147483646 h 6759"/>
              <a:gd name="T58" fmla="*/ 2147483646 w 5822"/>
              <a:gd name="T59" fmla="*/ 2147483646 h 6759"/>
              <a:gd name="T60" fmla="*/ 2147483646 w 5822"/>
              <a:gd name="T61" fmla="*/ 2147483646 h 6759"/>
              <a:gd name="T62" fmla="*/ 2147483646 w 5822"/>
              <a:gd name="T63" fmla="*/ 2147483646 h 6759"/>
              <a:gd name="T64" fmla="*/ 2147483646 w 5822"/>
              <a:gd name="T65" fmla="*/ 2147483646 h 6759"/>
              <a:gd name="T66" fmla="*/ 2147483646 w 5822"/>
              <a:gd name="T67" fmla="*/ 2147483646 h 6759"/>
              <a:gd name="T68" fmla="*/ 2147483646 w 5822"/>
              <a:gd name="T69" fmla="*/ 2147483646 h 6759"/>
              <a:gd name="T70" fmla="*/ 2147483646 w 5822"/>
              <a:gd name="T71" fmla="*/ 2147483646 h 6759"/>
              <a:gd name="T72" fmla="*/ 2147483646 w 5822"/>
              <a:gd name="T73" fmla="*/ 2147483646 h 6759"/>
              <a:gd name="T74" fmla="*/ 2147483646 w 5822"/>
              <a:gd name="T75" fmla="*/ 2147483646 h 6759"/>
              <a:gd name="T76" fmla="*/ 2147483646 w 5822"/>
              <a:gd name="T77" fmla="*/ 2147483646 h 6759"/>
              <a:gd name="T78" fmla="*/ 2147483646 w 5822"/>
              <a:gd name="T79" fmla="*/ 2147483646 h 6759"/>
              <a:gd name="T80" fmla="*/ 2147483646 w 5822"/>
              <a:gd name="T81" fmla="*/ 2147483646 h 6759"/>
              <a:gd name="T82" fmla="*/ 2147483646 w 5822"/>
              <a:gd name="T83" fmla="*/ 2147483646 h 6759"/>
              <a:gd name="T84" fmla="*/ 2147483646 w 5822"/>
              <a:gd name="T85" fmla="*/ 2147483646 h 6759"/>
              <a:gd name="T86" fmla="*/ 2147483646 w 5822"/>
              <a:gd name="T87" fmla="*/ 2147483646 h 6759"/>
              <a:gd name="T88" fmla="*/ 2147483646 w 5822"/>
              <a:gd name="T89" fmla="*/ 2147483646 h 6759"/>
              <a:gd name="T90" fmla="*/ 2147483646 w 5822"/>
              <a:gd name="T91" fmla="*/ 2147483646 h 6759"/>
              <a:gd name="T92" fmla="*/ 2147483646 w 5822"/>
              <a:gd name="T93" fmla="*/ 2147483646 h 6759"/>
              <a:gd name="T94" fmla="*/ 2147483646 w 5822"/>
              <a:gd name="T95" fmla="*/ 2147483646 h 6759"/>
              <a:gd name="T96" fmla="*/ 2147483646 w 5822"/>
              <a:gd name="T97" fmla="*/ 2147483646 h 6759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5822" h="6759">
                <a:moveTo>
                  <a:pt x="0" y="6351"/>
                </a:moveTo>
                <a:lnTo>
                  <a:pt x="129" y="6351"/>
                </a:lnTo>
                <a:lnTo>
                  <a:pt x="129" y="3057"/>
                </a:lnTo>
                <a:lnTo>
                  <a:pt x="129" y="2914"/>
                </a:lnTo>
                <a:lnTo>
                  <a:pt x="266" y="2865"/>
                </a:lnTo>
                <a:lnTo>
                  <a:pt x="1775" y="2337"/>
                </a:lnTo>
                <a:lnTo>
                  <a:pt x="1775" y="1515"/>
                </a:lnTo>
                <a:lnTo>
                  <a:pt x="1775" y="1386"/>
                </a:lnTo>
                <a:lnTo>
                  <a:pt x="1892" y="1331"/>
                </a:lnTo>
                <a:lnTo>
                  <a:pt x="4422" y="137"/>
                </a:lnTo>
                <a:lnTo>
                  <a:pt x="4714" y="0"/>
                </a:lnTo>
                <a:lnTo>
                  <a:pt x="4714" y="56"/>
                </a:lnTo>
                <a:lnTo>
                  <a:pt x="5511" y="532"/>
                </a:lnTo>
                <a:lnTo>
                  <a:pt x="5511" y="6326"/>
                </a:lnTo>
                <a:lnTo>
                  <a:pt x="5822" y="6326"/>
                </a:lnTo>
                <a:lnTo>
                  <a:pt x="5822" y="6734"/>
                </a:lnTo>
                <a:lnTo>
                  <a:pt x="4510" y="6734"/>
                </a:lnTo>
                <a:lnTo>
                  <a:pt x="4305" y="6734"/>
                </a:lnTo>
                <a:lnTo>
                  <a:pt x="4305" y="6529"/>
                </a:lnTo>
                <a:lnTo>
                  <a:pt x="4305" y="643"/>
                </a:lnTo>
                <a:lnTo>
                  <a:pt x="2183" y="1644"/>
                </a:lnTo>
                <a:lnTo>
                  <a:pt x="2183" y="2194"/>
                </a:lnTo>
                <a:lnTo>
                  <a:pt x="2798" y="1979"/>
                </a:lnTo>
                <a:lnTo>
                  <a:pt x="3035" y="1895"/>
                </a:lnTo>
                <a:lnTo>
                  <a:pt x="3035" y="1889"/>
                </a:lnTo>
                <a:lnTo>
                  <a:pt x="3042" y="1892"/>
                </a:lnTo>
                <a:lnTo>
                  <a:pt x="3068" y="1884"/>
                </a:lnTo>
                <a:lnTo>
                  <a:pt x="3068" y="1909"/>
                </a:lnTo>
                <a:lnTo>
                  <a:pt x="3862" y="2381"/>
                </a:lnTo>
                <a:lnTo>
                  <a:pt x="3862" y="6313"/>
                </a:lnTo>
                <a:lnTo>
                  <a:pt x="4177" y="6313"/>
                </a:lnTo>
                <a:lnTo>
                  <a:pt x="4177" y="6722"/>
                </a:lnTo>
                <a:lnTo>
                  <a:pt x="2865" y="6722"/>
                </a:lnTo>
                <a:lnTo>
                  <a:pt x="2661" y="6722"/>
                </a:lnTo>
                <a:lnTo>
                  <a:pt x="2661" y="6517"/>
                </a:lnTo>
                <a:lnTo>
                  <a:pt x="2661" y="2458"/>
                </a:lnTo>
                <a:lnTo>
                  <a:pt x="538" y="3202"/>
                </a:lnTo>
                <a:lnTo>
                  <a:pt x="538" y="6556"/>
                </a:lnTo>
                <a:lnTo>
                  <a:pt x="538" y="6759"/>
                </a:lnTo>
                <a:lnTo>
                  <a:pt x="334" y="6759"/>
                </a:lnTo>
                <a:lnTo>
                  <a:pt x="0" y="6759"/>
                </a:lnTo>
                <a:lnTo>
                  <a:pt x="0" y="6351"/>
                </a:lnTo>
                <a:close/>
                <a:moveTo>
                  <a:pt x="776" y="6707"/>
                </a:moveTo>
                <a:lnTo>
                  <a:pt x="776" y="6707"/>
                </a:lnTo>
                <a:lnTo>
                  <a:pt x="1501" y="6707"/>
                </a:lnTo>
                <a:lnTo>
                  <a:pt x="2348" y="6707"/>
                </a:lnTo>
                <a:lnTo>
                  <a:pt x="2348" y="5989"/>
                </a:lnTo>
                <a:lnTo>
                  <a:pt x="1501" y="6044"/>
                </a:lnTo>
                <a:lnTo>
                  <a:pt x="776" y="6092"/>
                </a:lnTo>
                <a:lnTo>
                  <a:pt x="776" y="6707"/>
                </a:lnTo>
                <a:close/>
                <a:moveTo>
                  <a:pt x="776" y="4048"/>
                </a:moveTo>
                <a:lnTo>
                  <a:pt x="776" y="4048"/>
                </a:lnTo>
                <a:lnTo>
                  <a:pt x="1501" y="3842"/>
                </a:lnTo>
                <a:lnTo>
                  <a:pt x="2348" y="3604"/>
                </a:lnTo>
                <a:lnTo>
                  <a:pt x="2348" y="2883"/>
                </a:lnTo>
                <a:lnTo>
                  <a:pt x="1501" y="3178"/>
                </a:lnTo>
                <a:lnTo>
                  <a:pt x="776" y="3431"/>
                </a:lnTo>
                <a:lnTo>
                  <a:pt x="776" y="4048"/>
                </a:lnTo>
                <a:close/>
                <a:moveTo>
                  <a:pt x="776" y="4926"/>
                </a:moveTo>
                <a:lnTo>
                  <a:pt x="776" y="4926"/>
                </a:lnTo>
                <a:lnTo>
                  <a:pt x="1501" y="4788"/>
                </a:lnTo>
                <a:lnTo>
                  <a:pt x="2348" y="4628"/>
                </a:lnTo>
                <a:lnTo>
                  <a:pt x="2348" y="3909"/>
                </a:lnTo>
                <a:lnTo>
                  <a:pt x="1501" y="4124"/>
                </a:lnTo>
                <a:lnTo>
                  <a:pt x="776" y="4310"/>
                </a:lnTo>
                <a:lnTo>
                  <a:pt x="776" y="4926"/>
                </a:lnTo>
                <a:close/>
                <a:moveTo>
                  <a:pt x="776" y="5811"/>
                </a:moveTo>
                <a:lnTo>
                  <a:pt x="776" y="5811"/>
                </a:lnTo>
                <a:lnTo>
                  <a:pt x="1501" y="5741"/>
                </a:lnTo>
                <a:lnTo>
                  <a:pt x="2348" y="5661"/>
                </a:lnTo>
                <a:lnTo>
                  <a:pt x="2348" y="4942"/>
                </a:lnTo>
                <a:lnTo>
                  <a:pt x="1501" y="5078"/>
                </a:lnTo>
                <a:lnTo>
                  <a:pt x="776" y="5194"/>
                </a:lnTo>
                <a:lnTo>
                  <a:pt x="776" y="5811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24" name=" 6"/>
          <p:cNvSpPr/>
          <p:nvPr/>
        </p:nvSpPr>
        <p:spPr>
          <a:xfrm>
            <a:off x="7320136" y="3411796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6" name=" 6"/>
          <p:cNvSpPr/>
          <p:nvPr/>
        </p:nvSpPr>
        <p:spPr>
          <a:xfrm flipH="1">
            <a:off x="3762053" y="3590549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7" name=" 6"/>
          <p:cNvSpPr/>
          <p:nvPr/>
        </p:nvSpPr>
        <p:spPr>
          <a:xfrm flipH="1">
            <a:off x="7320136" y="3590549"/>
            <a:ext cx="1167130" cy="180975"/>
          </a:xfrm>
          <a:custGeom>
            <a:avLst/>
            <a:gdLst>
              <a:gd name="connsiteX0" fmla="*/ 4381875 w 6516714"/>
              <a:gd name="connsiteY0" fmla="*/ 0 h 2476413"/>
              <a:gd name="connsiteX1" fmla="*/ 6516714 w 6516714"/>
              <a:gd name="connsiteY1" fmla="*/ 1238208 h 2476413"/>
              <a:gd name="connsiteX2" fmla="*/ 4381875 w 6516714"/>
              <a:gd name="connsiteY2" fmla="*/ 2476413 h 2476413"/>
              <a:gd name="connsiteX3" fmla="*/ 4381875 w 6516714"/>
              <a:gd name="connsiteY3" fmla="*/ 2456682 h 2476413"/>
              <a:gd name="connsiteX4" fmla="*/ 4855462 w 6516714"/>
              <a:gd name="connsiteY4" fmla="*/ 1644997 h 2476413"/>
              <a:gd name="connsiteX5" fmla="*/ 0 w 6516714"/>
              <a:gd name="connsiteY5" fmla="*/ 1238206 h 2476413"/>
              <a:gd name="connsiteX6" fmla="*/ 4855461 w 6516714"/>
              <a:gd name="connsiteY6" fmla="*/ 831415 h 2476413"/>
              <a:gd name="connsiteX7" fmla="*/ 4381875 w 6516714"/>
              <a:gd name="connsiteY7" fmla="*/ 19731 h 247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6714" h="2476413">
                <a:moveTo>
                  <a:pt x="4381875" y="0"/>
                </a:moveTo>
                <a:lnTo>
                  <a:pt x="6516714" y="1238208"/>
                </a:lnTo>
                <a:lnTo>
                  <a:pt x="4381875" y="2476413"/>
                </a:lnTo>
                <a:lnTo>
                  <a:pt x="4381875" y="2456682"/>
                </a:lnTo>
                <a:lnTo>
                  <a:pt x="4855462" y="1644997"/>
                </a:lnTo>
                <a:lnTo>
                  <a:pt x="0" y="1238206"/>
                </a:lnTo>
                <a:lnTo>
                  <a:pt x="4855461" y="831415"/>
                </a:lnTo>
                <a:lnTo>
                  <a:pt x="4381875" y="197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98724" y="3088674"/>
            <a:ext cx="893787" cy="383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集采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456807" y="3900548"/>
            <a:ext cx="893787" cy="383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预约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456807" y="2893693"/>
            <a:ext cx="893787" cy="383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配送</a:t>
            </a:r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397095" y="5229200"/>
            <a:ext cx="92890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b="1" dirty="0">
                <a:solidFill>
                  <a:srgbClr val="415463"/>
                </a:solidFill>
                <a:latin typeface="微软雅黑"/>
                <a:ea typeface="微软雅黑"/>
                <a:cs typeface="微软雅黑"/>
              </a:rPr>
              <a:t>利用移动在线平台，为货车提供在线预约、送油到车、移动加油</a:t>
            </a:r>
            <a:r>
              <a:rPr kumimoji="1" lang="zh-CN" altLang="en-US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服务</a:t>
            </a:r>
          </a:p>
        </p:txBody>
      </p:sp>
    </p:spTree>
    <p:extLst>
      <p:ext uri="{BB962C8B-B14F-4D97-AF65-F5344CB8AC3E}">
        <p14:creationId xmlns:p14="http://schemas.microsoft.com/office/powerpoint/2010/main" xmlns="" val="2102598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9" grpId="0"/>
      <p:bldP spid="10" grpId="0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5.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业务流程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加油过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程变得更快捷简单</a:t>
            </a:r>
            <a:endParaRPr lang="en-US" altLang="ko-KR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47" name="稻壳儿小白白(http://dwz.cn/Wu2UP)"/>
          <p:cNvSpPr>
            <a:spLocks noEditPoints="1"/>
          </p:cNvSpPr>
          <p:nvPr/>
        </p:nvSpPr>
        <p:spPr bwMode="auto">
          <a:xfrm flipH="1">
            <a:off x="1487488" y="3744066"/>
            <a:ext cx="648072" cy="369150"/>
          </a:xfrm>
          <a:custGeom>
            <a:avLst/>
            <a:gdLst>
              <a:gd name="T0" fmla="*/ 2102132035 w 47"/>
              <a:gd name="T1" fmla="*/ 1315890526 h 37"/>
              <a:gd name="T2" fmla="*/ 1923227607 w 47"/>
              <a:gd name="T3" fmla="*/ 1361265133 h 37"/>
              <a:gd name="T4" fmla="*/ 1610146532 w 47"/>
              <a:gd name="T5" fmla="*/ 1678894113 h 37"/>
              <a:gd name="T6" fmla="*/ 1297058769 w 47"/>
              <a:gd name="T7" fmla="*/ 1361265133 h 37"/>
              <a:gd name="T8" fmla="*/ 849801045 w 47"/>
              <a:gd name="T9" fmla="*/ 1361265133 h 37"/>
              <a:gd name="T10" fmla="*/ 536713281 w 47"/>
              <a:gd name="T11" fmla="*/ 1678894113 h 37"/>
              <a:gd name="T12" fmla="*/ 223632206 w 47"/>
              <a:gd name="T13" fmla="*/ 1361265133 h 37"/>
              <a:gd name="T14" fmla="*/ 178904427 w 47"/>
              <a:gd name="T15" fmla="*/ 1361265133 h 37"/>
              <a:gd name="T16" fmla="*/ 0 w 47"/>
              <a:gd name="T17" fmla="*/ 1315890526 h 37"/>
              <a:gd name="T18" fmla="*/ 89455557 w 47"/>
              <a:gd name="T19" fmla="*/ 1225141314 h 37"/>
              <a:gd name="T20" fmla="*/ 89455557 w 47"/>
              <a:gd name="T21" fmla="*/ 816756385 h 37"/>
              <a:gd name="T22" fmla="*/ 134176648 w 47"/>
              <a:gd name="T23" fmla="*/ 589883354 h 37"/>
              <a:gd name="T24" fmla="*/ 357808854 w 47"/>
              <a:gd name="T25" fmla="*/ 363003586 h 37"/>
              <a:gd name="T26" fmla="*/ 491985503 w 47"/>
              <a:gd name="T27" fmla="*/ 272254374 h 37"/>
              <a:gd name="T28" fmla="*/ 715617709 w 47"/>
              <a:gd name="T29" fmla="*/ 272254374 h 37"/>
              <a:gd name="T30" fmla="*/ 715617709 w 47"/>
              <a:gd name="T31" fmla="*/ 45374606 h 37"/>
              <a:gd name="T32" fmla="*/ 760345487 w 47"/>
              <a:gd name="T33" fmla="*/ 0 h 37"/>
              <a:gd name="T34" fmla="*/ 2012676477 w 47"/>
              <a:gd name="T35" fmla="*/ 0 h 37"/>
              <a:gd name="T36" fmla="*/ 2102132035 w 47"/>
              <a:gd name="T37" fmla="*/ 45374606 h 37"/>
              <a:gd name="T38" fmla="*/ 2102132035 w 47"/>
              <a:gd name="T39" fmla="*/ 1315890526 h 37"/>
              <a:gd name="T40" fmla="*/ 715617709 w 47"/>
              <a:gd name="T41" fmla="*/ 771381779 h 37"/>
              <a:gd name="T42" fmla="*/ 715617709 w 47"/>
              <a:gd name="T43" fmla="*/ 453752799 h 37"/>
              <a:gd name="T44" fmla="*/ 491985503 w 47"/>
              <a:gd name="T45" fmla="*/ 453752799 h 37"/>
              <a:gd name="T46" fmla="*/ 491985503 w 47"/>
              <a:gd name="T47" fmla="*/ 453752799 h 37"/>
              <a:gd name="T48" fmla="*/ 268359985 w 47"/>
              <a:gd name="T49" fmla="*/ 680632566 h 37"/>
              <a:gd name="T50" fmla="*/ 223632206 w 47"/>
              <a:gd name="T51" fmla="*/ 726007173 h 37"/>
              <a:gd name="T52" fmla="*/ 223632206 w 47"/>
              <a:gd name="T53" fmla="*/ 771381779 h 37"/>
              <a:gd name="T54" fmla="*/ 715617709 w 47"/>
              <a:gd name="T55" fmla="*/ 771381779 h 37"/>
              <a:gd name="T56" fmla="*/ 536713281 w 47"/>
              <a:gd name="T57" fmla="*/ 1225141314 h 37"/>
              <a:gd name="T58" fmla="*/ 402536633 w 47"/>
              <a:gd name="T59" fmla="*/ 1361265133 h 37"/>
              <a:gd name="T60" fmla="*/ 536713281 w 47"/>
              <a:gd name="T61" fmla="*/ 1542770294 h 37"/>
              <a:gd name="T62" fmla="*/ 715617709 w 47"/>
              <a:gd name="T63" fmla="*/ 1361265133 h 37"/>
              <a:gd name="T64" fmla="*/ 536713281 w 47"/>
              <a:gd name="T65" fmla="*/ 1225141314 h 37"/>
              <a:gd name="T66" fmla="*/ 1610146532 w 47"/>
              <a:gd name="T67" fmla="*/ 1225141314 h 37"/>
              <a:gd name="T68" fmla="*/ 1475963196 w 47"/>
              <a:gd name="T69" fmla="*/ 1361265133 h 37"/>
              <a:gd name="T70" fmla="*/ 1610146532 w 47"/>
              <a:gd name="T71" fmla="*/ 1542770294 h 37"/>
              <a:gd name="T72" fmla="*/ 1789050959 w 47"/>
              <a:gd name="T73" fmla="*/ 1361265133 h 37"/>
              <a:gd name="T74" fmla="*/ 1610146532 w 47"/>
              <a:gd name="T75" fmla="*/ 1225141314 h 37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47" h="37">
                <a:moveTo>
                  <a:pt x="47" y="29"/>
                </a:moveTo>
                <a:cubicBezTo>
                  <a:pt x="47" y="31"/>
                  <a:pt x="44" y="30"/>
                  <a:pt x="43" y="30"/>
                </a:cubicBezTo>
                <a:cubicBezTo>
                  <a:pt x="43" y="34"/>
                  <a:pt x="40" y="37"/>
                  <a:pt x="36" y="37"/>
                </a:cubicBezTo>
                <a:cubicBezTo>
                  <a:pt x="32" y="37"/>
                  <a:pt x="29" y="34"/>
                  <a:pt x="2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9" y="34"/>
                  <a:pt x="16" y="37"/>
                  <a:pt x="12" y="37"/>
                </a:cubicBezTo>
                <a:cubicBezTo>
                  <a:pt x="8" y="37"/>
                  <a:pt x="5" y="34"/>
                  <a:pt x="5" y="30"/>
                </a:cubicBezTo>
                <a:cubicBezTo>
                  <a:pt x="4" y="30"/>
                  <a:pt x="4" y="30"/>
                  <a:pt x="4" y="30"/>
                </a:cubicBezTo>
                <a:cubicBezTo>
                  <a:pt x="2" y="30"/>
                  <a:pt x="0" y="31"/>
                  <a:pt x="0" y="29"/>
                </a:cubicBezTo>
                <a:cubicBezTo>
                  <a:pt x="0" y="28"/>
                  <a:pt x="1" y="27"/>
                  <a:pt x="2" y="27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16"/>
                  <a:pt x="2" y="14"/>
                  <a:pt x="3" y="13"/>
                </a:cubicBezTo>
                <a:cubicBezTo>
                  <a:pt x="8" y="8"/>
                  <a:pt x="8" y="8"/>
                  <a:pt x="8" y="8"/>
                </a:cubicBezTo>
                <a:cubicBezTo>
                  <a:pt x="9" y="7"/>
                  <a:pt x="10" y="6"/>
                  <a:pt x="11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0"/>
                  <a:pt x="16" y="0"/>
                  <a:pt x="17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6" y="0"/>
                  <a:pt x="47" y="0"/>
                  <a:pt x="47" y="1"/>
                </a:cubicBezTo>
                <a:lnTo>
                  <a:pt x="47" y="29"/>
                </a:lnTo>
                <a:close/>
                <a:moveTo>
                  <a:pt x="16" y="17"/>
                </a:moveTo>
                <a:cubicBezTo>
                  <a:pt x="16" y="10"/>
                  <a:pt x="16" y="10"/>
                  <a:pt x="16" y="10"/>
                </a:cubicBezTo>
                <a:cubicBezTo>
                  <a:pt x="11" y="10"/>
                  <a:pt x="11" y="10"/>
                  <a:pt x="11" y="10"/>
                </a:cubicBezTo>
                <a:cubicBezTo>
                  <a:pt x="11" y="10"/>
                  <a:pt x="11" y="10"/>
                  <a:pt x="11" y="10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5" y="16"/>
                  <a:pt x="5" y="16"/>
                </a:cubicBezTo>
                <a:cubicBezTo>
                  <a:pt x="5" y="17"/>
                  <a:pt x="5" y="17"/>
                  <a:pt x="5" y="17"/>
                </a:cubicBezTo>
                <a:lnTo>
                  <a:pt x="16" y="17"/>
                </a:lnTo>
                <a:close/>
                <a:moveTo>
                  <a:pt x="12" y="27"/>
                </a:moveTo>
                <a:cubicBezTo>
                  <a:pt x="10" y="27"/>
                  <a:pt x="9" y="28"/>
                  <a:pt x="9" y="30"/>
                </a:cubicBezTo>
                <a:cubicBezTo>
                  <a:pt x="9" y="32"/>
                  <a:pt x="10" y="34"/>
                  <a:pt x="12" y="34"/>
                </a:cubicBezTo>
                <a:cubicBezTo>
                  <a:pt x="14" y="34"/>
                  <a:pt x="16" y="32"/>
                  <a:pt x="16" y="30"/>
                </a:cubicBezTo>
                <a:cubicBezTo>
                  <a:pt x="16" y="28"/>
                  <a:pt x="14" y="27"/>
                  <a:pt x="12" y="27"/>
                </a:cubicBezTo>
                <a:close/>
                <a:moveTo>
                  <a:pt x="36" y="27"/>
                </a:moveTo>
                <a:cubicBezTo>
                  <a:pt x="34" y="27"/>
                  <a:pt x="33" y="28"/>
                  <a:pt x="33" y="30"/>
                </a:cubicBezTo>
                <a:cubicBezTo>
                  <a:pt x="33" y="32"/>
                  <a:pt x="34" y="34"/>
                  <a:pt x="36" y="34"/>
                </a:cubicBezTo>
                <a:cubicBezTo>
                  <a:pt x="38" y="34"/>
                  <a:pt x="40" y="32"/>
                  <a:pt x="40" y="30"/>
                </a:cubicBezTo>
                <a:cubicBezTo>
                  <a:pt x="40" y="28"/>
                  <a:pt x="38" y="27"/>
                  <a:pt x="36" y="27"/>
                </a:cubicBezTo>
                <a:close/>
              </a:path>
            </a:pathLst>
          </a:custGeom>
          <a:solidFill>
            <a:srgbClr val="EA8010"/>
          </a:solidFill>
          <a:ln>
            <a:noFill/>
          </a:ln>
          <a:extLst/>
        </p:spPr>
        <p:txBody>
          <a:bodyPr lIns="121920" tIns="60960" rIns="121920" bIns="60960"/>
          <a:lstStyle/>
          <a:p>
            <a:endParaRPr lang="zh-CN" altLang="en-US"/>
          </a:p>
        </p:txBody>
      </p:sp>
      <p:sp>
        <p:nvSpPr>
          <p:cNvPr id="25" name="Freeform 17"/>
          <p:cNvSpPr>
            <a:spLocks/>
          </p:cNvSpPr>
          <p:nvPr/>
        </p:nvSpPr>
        <p:spPr bwMode="auto">
          <a:xfrm>
            <a:off x="5889179" y="2874094"/>
            <a:ext cx="2081212" cy="2049462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415463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4320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配送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26" name="Freeform 18"/>
          <p:cNvSpPr>
            <a:spLocks/>
          </p:cNvSpPr>
          <p:nvPr/>
        </p:nvSpPr>
        <p:spPr bwMode="auto">
          <a:xfrm>
            <a:off x="3990529" y="3009031"/>
            <a:ext cx="1819275" cy="1778000"/>
          </a:xfrm>
          <a:custGeom>
            <a:avLst/>
            <a:gdLst>
              <a:gd name="T0" fmla="*/ 127 w 127"/>
              <a:gd name="T1" fmla="*/ 64 h 124"/>
              <a:gd name="T2" fmla="*/ 117 w 127"/>
              <a:gd name="T3" fmla="*/ 76 h 124"/>
              <a:gd name="T4" fmla="*/ 8 w 127"/>
              <a:gd name="T5" fmla="*/ 124 h 124"/>
              <a:gd name="T6" fmla="*/ 2 w 127"/>
              <a:gd name="T7" fmla="*/ 123 h 124"/>
              <a:gd name="T8" fmla="*/ 1 w 127"/>
              <a:gd name="T9" fmla="*/ 118 h 124"/>
              <a:gd name="T10" fmla="*/ 6 w 127"/>
              <a:gd name="T11" fmla="*/ 94 h 124"/>
              <a:gd name="T12" fmla="*/ 39 w 127"/>
              <a:gd name="T13" fmla="*/ 62 h 124"/>
              <a:gd name="T14" fmla="*/ 19 w 127"/>
              <a:gd name="T15" fmla="*/ 38 h 124"/>
              <a:gd name="T16" fmla="*/ 26 w 127"/>
              <a:gd name="T17" fmla="*/ 6 h 124"/>
              <a:gd name="T18" fmla="*/ 32 w 127"/>
              <a:gd name="T19" fmla="*/ 1 h 124"/>
              <a:gd name="T20" fmla="*/ 39 w 127"/>
              <a:gd name="T21" fmla="*/ 2 h 124"/>
              <a:gd name="T22" fmla="*/ 121 w 127"/>
              <a:gd name="T23" fmla="*/ 52 h 124"/>
              <a:gd name="T24" fmla="*/ 127 w 127"/>
              <a:gd name="T25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24">
                <a:moveTo>
                  <a:pt x="127" y="64"/>
                </a:moveTo>
                <a:cubicBezTo>
                  <a:pt x="127" y="71"/>
                  <a:pt x="117" y="76"/>
                  <a:pt x="117" y="76"/>
                </a:cubicBezTo>
                <a:cubicBezTo>
                  <a:pt x="8" y="124"/>
                  <a:pt x="8" y="124"/>
                  <a:pt x="8" y="124"/>
                </a:cubicBezTo>
                <a:cubicBezTo>
                  <a:pt x="8" y="124"/>
                  <a:pt x="4" y="124"/>
                  <a:pt x="2" y="123"/>
                </a:cubicBezTo>
                <a:cubicBezTo>
                  <a:pt x="0" y="121"/>
                  <a:pt x="1" y="118"/>
                  <a:pt x="1" y="118"/>
                </a:cubicBezTo>
                <a:cubicBezTo>
                  <a:pt x="6" y="94"/>
                  <a:pt x="6" y="94"/>
                  <a:pt x="6" y="94"/>
                </a:cubicBezTo>
                <a:cubicBezTo>
                  <a:pt x="6" y="94"/>
                  <a:pt x="39" y="81"/>
                  <a:pt x="39" y="62"/>
                </a:cubicBezTo>
                <a:cubicBezTo>
                  <a:pt x="40" y="48"/>
                  <a:pt x="19" y="38"/>
                  <a:pt x="19" y="38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6"/>
                  <a:pt x="28" y="2"/>
                  <a:pt x="32" y="1"/>
                </a:cubicBezTo>
                <a:cubicBezTo>
                  <a:pt x="36" y="0"/>
                  <a:pt x="39" y="2"/>
                  <a:pt x="39" y="2"/>
                </a:cubicBezTo>
                <a:cubicBezTo>
                  <a:pt x="121" y="52"/>
                  <a:pt x="121" y="52"/>
                  <a:pt x="121" y="52"/>
                </a:cubicBezTo>
                <a:cubicBezTo>
                  <a:pt x="121" y="52"/>
                  <a:pt x="127" y="57"/>
                  <a:pt x="127" y="64"/>
                </a:cubicBezTo>
                <a:close/>
              </a:path>
            </a:pathLst>
          </a:custGeom>
          <a:solidFill>
            <a:srgbClr val="EA8010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288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预约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28" name="Freeform 19"/>
          <p:cNvSpPr>
            <a:spLocks/>
          </p:cNvSpPr>
          <p:nvPr/>
        </p:nvSpPr>
        <p:spPr bwMode="auto">
          <a:xfrm>
            <a:off x="2482404" y="3166194"/>
            <a:ext cx="1444625" cy="1463675"/>
          </a:xfrm>
          <a:custGeom>
            <a:avLst/>
            <a:gdLst>
              <a:gd name="T0" fmla="*/ 15 w 101"/>
              <a:gd name="T1" fmla="*/ 31 h 102"/>
              <a:gd name="T2" fmla="*/ 21 w 101"/>
              <a:gd name="T3" fmla="*/ 5 h 102"/>
              <a:gd name="T4" fmla="*/ 26 w 101"/>
              <a:gd name="T5" fmla="*/ 1 h 102"/>
              <a:gd name="T6" fmla="*/ 32 w 101"/>
              <a:gd name="T7" fmla="*/ 2 h 102"/>
              <a:gd name="T8" fmla="*/ 95 w 101"/>
              <a:gd name="T9" fmla="*/ 41 h 102"/>
              <a:gd name="T10" fmla="*/ 101 w 101"/>
              <a:gd name="T11" fmla="*/ 51 h 102"/>
              <a:gd name="T12" fmla="*/ 94 w 101"/>
              <a:gd name="T13" fmla="*/ 63 h 102"/>
              <a:gd name="T14" fmla="*/ 6 w 101"/>
              <a:gd name="T15" fmla="*/ 102 h 102"/>
              <a:gd name="T16" fmla="*/ 2 w 101"/>
              <a:gd name="T17" fmla="*/ 101 h 102"/>
              <a:gd name="T18" fmla="*/ 0 w 101"/>
              <a:gd name="T19" fmla="*/ 97 h 102"/>
              <a:gd name="T20" fmla="*/ 5 w 101"/>
              <a:gd name="T21" fmla="*/ 77 h 102"/>
              <a:gd name="T22" fmla="*/ 15 w 101"/>
              <a:gd name="T23" fmla="*/ 3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1" h="102">
                <a:moveTo>
                  <a:pt x="15" y="31"/>
                </a:move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2" y="2"/>
                  <a:pt x="26" y="1"/>
                </a:cubicBezTo>
                <a:cubicBezTo>
                  <a:pt x="29" y="0"/>
                  <a:pt x="32" y="2"/>
                  <a:pt x="32" y="2"/>
                </a:cubicBezTo>
                <a:cubicBezTo>
                  <a:pt x="95" y="41"/>
                  <a:pt x="95" y="41"/>
                  <a:pt x="95" y="41"/>
                </a:cubicBezTo>
                <a:cubicBezTo>
                  <a:pt x="95" y="41"/>
                  <a:pt x="101" y="46"/>
                  <a:pt x="101" y="51"/>
                </a:cubicBezTo>
                <a:cubicBezTo>
                  <a:pt x="101" y="60"/>
                  <a:pt x="94" y="63"/>
                  <a:pt x="94" y="63"/>
                </a:cubicBezTo>
                <a:cubicBezTo>
                  <a:pt x="6" y="102"/>
                  <a:pt x="6" y="102"/>
                  <a:pt x="6" y="102"/>
                </a:cubicBezTo>
                <a:cubicBezTo>
                  <a:pt x="6" y="102"/>
                  <a:pt x="3" y="102"/>
                  <a:pt x="2" y="101"/>
                </a:cubicBezTo>
                <a:cubicBezTo>
                  <a:pt x="0" y="99"/>
                  <a:pt x="0" y="97"/>
                  <a:pt x="0" y="97"/>
                </a:cubicBezTo>
                <a:cubicBezTo>
                  <a:pt x="5" y="77"/>
                  <a:pt x="5" y="77"/>
                  <a:pt x="5" y="77"/>
                </a:cubicBezTo>
                <a:lnTo>
                  <a:pt x="15" y="31"/>
                </a:lnTo>
                <a:close/>
              </a:path>
            </a:pathLst>
          </a:custGeom>
          <a:solidFill>
            <a:srgbClr val="91BA5B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关注</a:t>
            </a:r>
          </a:p>
        </p:txBody>
      </p:sp>
      <p:sp>
        <p:nvSpPr>
          <p:cNvPr id="48" name="Freeform 17"/>
          <p:cNvSpPr>
            <a:spLocks/>
          </p:cNvSpPr>
          <p:nvPr/>
        </p:nvSpPr>
        <p:spPr bwMode="auto">
          <a:xfrm>
            <a:off x="7681466" y="2607394"/>
            <a:ext cx="2620963" cy="2579687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EA8010"/>
          </a:solidFill>
          <a:ln w="3175" cap="flat" cmpd="sng" algn="ctr">
            <a:noFill/>
            <a:prstDash val="solid"/>
          </a:ln>
          <a:effectLst>
            <a:outerShdw blurRad="50800" dist="25400" dir="2700000" algn="tl" rotWithShape="0">
              <a:prstClr val="black">
                <a:alpha val="15000"/>
              </a:prstClr>
            </a:outerShdw>
          </a:effectLst>
        </p:spPr>
        <p:txBody>
          <a:bodyPr lIns="540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完成</a:t>
            </a:r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cxnSp>
        <p:nvCxnSpPr>
          <p:cNvPr id="49" name="直接箭头连接符 48"/>
          <p:cNvCxnSpPr/>
          <p:nvPr/>
        </p:nvCxnSpPr>
        <p:spPr>
          <a:xfrm flipV="1">
            <a:off x="2907854" y="2474044"/>
            <a:ext cx="0" cy="812800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箭头连接符 49"/>
          <p:cNvCxnSpPr/>
          <p:nvPr/>
        </p:nvCxnSpPr>
        <p:spPr>
          <a:xfrm flipV="1">
            <a:off x="6465441" y="2234331"/>
            <a:ext cx="0" cy="812800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/>
          <p:cNvCxnSpPr/>
          <p:nvPr/>
        </p:nvCxnSpPr>
        <p:spPr>
          <a:xfrm>
            <a:off x="4168329" y="4621931"/>
            <a:ext cx="0" cy="811213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/>
          <p:nvPr/>
        </p:nvCxnSpPr>
        <p:spPr>
          <a:xfrm>
            <a:off x="7864029" y="4979119"/>
            <a:ext cx="0" cy="809625"/>
          </a:xfrm>
          <a:prstGeom prst="straightConnector1">
            <a:avLst/>
          </a:prstGeom>
          <a:ln w="12700">
            <a:solidFill>
              <a:srgbClr val="EA801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椭圆 52"/>
          <p:cNvSpPr/>
          <p:nvPr/>
        </p:nvSpPr>
        <p:spPr>
          <a:xfrm>
            <a:off x="2839591" y="3286844"/>
            <a:ext cx="157163" cy="157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4092129" y="4504456"/>
            <a:ext cx="157162" cy="15716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5" name="椭圆 54"/>
          <p:cNvSpPr/>
          <p:nvPr/>
        </p:nvSpPr>
        <p:spPr>
          <a:xfrm>
            <a:off x="6386066" y="3013794"/>
            <a:ext cx="158750" cy="157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7787829" y="4925144"/>
            <a:ext cx="157162" cy="1587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latin typeface="微软雅黑" panose="020B0503020204020204" pitchFamily="34" charset="-122"/>
            </a:endParaRPr>
          </a:p>
        </p:txBody>
      </p:sp>
      <p:sp>
        <p:nvSpPr>
          <p:cNvPr id="57" name="TextBox 57"/>
          <p:cNvSpPr txBox="1"/>
          <p:nvPr/>
        </p:nvSpPr>
        <p:spPr bwMode="auto">
          <a:xfrm>
            <a:off x="1581497" y="2048126"/>
            <a:ext cx="2673350" cy="3447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rPr>
              <a:t>用户在公众号登记注册</a:t>
            </a:r>
          </a:p>
        </p:txBody>
      </p:sp>
      <p:sp>
        <p:nvSpPr>
          <p:cNvPr id="58" name="TextBox 57"/>
          <p:cNvSpPr txBox="1"/>
          <p:nvPr/>
        </p:nvSpPr>
        <p:spPr bwMode="auto">
          <a:xfrm>
            <a:off x="2839591" y="5462501"/>
            <a:ext cx="2673350" cy="6247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通</a:t>
            </a: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过平台预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约加油时间、地点和加油数</a:t>
            </a:r>
            <a:r>
              <a:rPr lang="zh-CN" altLang="en-US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量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Bebas" pitchFamily="2" charset="0"/>
              <a:ea typeface="微软雅黑" panose="020B0503020204020204" pitchFamily="34" charset="-122"/>
            </a:endParaRPr>
          </a:p>
        </p:txBody>
      </p:sp>
      <p:sp>
        <p:nvSpPr>
          <p:cNvPr id="59" name="TextBox 57"/>
          <p:cNvSpPr txBox="1"/>
          <p:nvPr/>
        </p:nvSpPr>
        <p:spPr bwMode="auto">
          <a:xfrm>
            <a:off x="5128766" y="1647107"/>
            <a:ext cx="2673350" cy="6247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lnSpc>
                <a:spcPct val="130000"/>
              </a:lnSpc>
              <a:defRPr/>
            </a:pP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+mn-ea"/>
              </a:rPr>
              <a:t>配送到预约地点，装卸货的同时就可以完成加油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Bebas" pitchFamily="2" charset="0"/>
              <a:ea typeface="微软雅黑" panose="020B0503020204020204" pitchFamily="34" charset="-122"/>
            </a:endParaRPr>
          </a:p>
        </p:txBody>
      </p:sp>
      <p:sp>
        <p:nvSpPr>
          <p:cNvPr id="60" name="TextBox 57"/>
          <p:cNvSpPr txBox="1"/>
          <p:nvPr/>
        </p:nvSpPr>
        <p:spPr bwMode="auto">
          <a:xfrm>
            <a:off x="6633716" y="5685556"/>
            <a:ext cx="2673350" cy="6524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400" b="1" kern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分钟之内完成加油，不浪费司机等待时间，方便快捷</a:t>
            </a:r>
            <a:endParaRPr lang="en-US" altLang="zh-CN" sz="1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圆角矩形 116"/>
          <p:cNvSpPr/>
          <p:nvPr/>
        </p:nvSpPr>
        <p:spPr>
          <a:xfrm>
            <a:off x="6293535" y="4221492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6" name="圆角矩形 115"/>
          <p:cNvSpPr/>
          <p:nvPr/>
        </p:nvSpPr>
        <p:spPr>
          <a:xfrm>
            <a:off x="6293535" y="3148985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278"/>
            <a:ext cx="11212512" cy="1007455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6.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产品壁垒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1267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zh-CN" altLang="en-US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出色的产品体验，带来用户的自传播</a:t>
            </a:r>
            <a:endParaRPr lang="en-US" altLang="ko-KR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2659647" y="3042362"/>
            <a:ext cx="1800200" cy="1800200"/>
          </a:xfrm>
          <a:prstGeom prst="ellips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3133695" y="1700808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55" name="等腰三角形 54"/>
          <p:cNvSpPr/>
          <p:nvPr/>
        </p:nvSpPr>
        <p:spPr>
          <a:xfrm>
            <a:off x="3457980" y="2753608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6" name="等腰三角形 55"/>
          <p:cNvSpPr/>
          <p:nvPr/>
        </p:nvSpPr>
        <p:spPr>
          <a:xfrm rot="5400000">
            <a:off x="4531189" y="385795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4655840" y="2306704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8" name="等腰三角形 57"/>
          <p:cNvSpPr/>
          <p:nvPr/>
        </p:nvSpPr>
        <p:spPr>
          <a:xfrm rot="18735643">
            <a:off x="2612678" y="309869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9" name="椭圆 58"/>
          <p:cNvSpPr/>
          <p:nvPr/>
        </p:nvSpPr>
        <p:spPr>
          <a:xfrm>
            <a:off x="1690075" y="2306704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1238191" y="3515964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1" name="椭圆 60"/>
          <p:cNvSpPr/>
          <p:nvPr/>
        </p:nvSpPr>
        <p:spPr>
          <a:xfrm>
            <a:off x="4986960" y="3537893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2" name="椭圆 61"/>
          <p:cNvSpPr/>
          <p:nvPr/>
        </p:nvSpPr>
        <p:spPr>
          <a:xfrm>
            <a:off x="4586204" y="4799435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1690075" y="4799435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3107768" y="5337312"/>
            <a:ext cx="900000" cy="900000"/>
          </a:xfrm>
          <a:prstGeom prst="ellipse">
            <a:avLst/>
          </a:prstGeom>
          <a:solidFill>
            <a:srgbClr val="91BA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5" name="等腰三角形 64"/>
          <p:cNvSpPr/>
          <p:nvPr/>
        </p:nvSpPr>
        <p:spPr>
          <a:xfrm rot="2846045">
            <a:off x="4296605" y="3143133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6" name="等腰三角形 65"/>
          <p:cNvSpPr/>
          <p:nvPr/>
        </p:nvSpPr>
        <p:spPr>
          <a:xfrm rot="16200000">
            <a:off x="2328982" y="385795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7" name="等腰三角形 66"/>
          <p:cNvSpPr/>
          <p:nvPr/>
        </p:nvSpPr>
        <p:spPr>
          <a:xfrm rot="8026025">
            <a:off x="4179412" y="4641722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8" name="等腰三角形 67"/>
          <p:cNvSpPr/>
          <p:nvPr/>
        </p:nvSpPr>
        <p:spPr>
          <a:xfrm rot="10800000">
            <a:off x="3458401" y="4916689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69" name="等腰三角形 68"/>
          <p:cNvSpPr/>
          <p:nvPr/>
        </p:nvSpPr>
        <p:spPr>
          <a:xfrm rot="13544788">
            <a:off x="2629581" y="4596154"/>
            <a:ext cx="250588" cy="216024"/>
          </a:xfrm>
          <a:prstGeom prst="triangle">
            <a:avLst/>
          </a:prstGeom>
          <a:solidFill>
            <a:srgbClr val="EA8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70" name="文本框 9"/>
          <p:cNvSpPr txBox="1"/>
          <p:nvPr/>
        </p:nvSpPr>
        <p:spPr>
          <a:xfrm>
            <a:off x="2754875" y="3500452"/>
            <a:ext cx="1656184" cy="931024"/>
          </a:xfrm>
          <a:prstGeom prst="rect">
            <a:avLst/>
          </a:prstGeom>
          <a:noFill/>
          <a:ln>
            <a:noFill/>
          </a:ln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路</a:t>
            </a:r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石科技云平台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grpSp>
        <p:nvGrpSpPr>
          <p:cNvPr id="111" name="组合 110"/>
          <p:cNvGrpSpPr/>
          <p:nvPr/>
        </p:nvGrpSpPr>
        <p:grpSpPr>
          <a:xfrm>
            <a:off x="6293535" y="428973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112" name="椭圆 111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113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sp>
        <p:nvSpPr>
          <p:cNvPr id="114" name="圆角矩形 113"/>
          <p:cNvSpPr/>
          <p:nvPr/>
        </p:nvSpPr>
        <p:spPr>
          <a:xfrm>
            <a:off x="6293536" y="2080163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6293535" y="212949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81" name="椭圆 80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82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6293535" y="320961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109" name="椭圆 108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110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sp>
        <p:nvSpPr>
          <p:cNvPr id="11264" name="TextBox 11263"/>
          <p:cNvSpPr txBox="1"/>
          <p:nvPr/>
        </p:nvSpPr>
        <p:spPr>
          <a:xfrm>
            <a:off x="6776172" y="2109205"/>
            <a:ext cx="412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-85db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以上弱网络预约成功率超过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98%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，丢包率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低于</a:t>
            </a:r>
            <a:r>
              <a:rPr lang="en-US" altLang="zh-CN" sz="1400" b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</a:t>
            </a:r>
            <a:r>
              <a:rPr lang="en-US" altLang="zh-CN" sz="1400" b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‰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266" name="TextBox 11265"/>
          <p:cNvSpPr txBox="1"/>
          <p:nvPr/>
        </p:nvSpPr>
        <p:spPr>
          <a:xfrm>
            <a:off x="3146541" y="1996919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预约调度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1655053" y="2585842"/>
            <a:ext cx="1064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CRM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管理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1233846" y="3804462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采购管理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1657393" y="5095546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结算管理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3117316" y="5633423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数据收集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4511824" y="5095546"/>
            <a:ext cx="11742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第三方</a:t>
            </a:r>
            <a:r>
              <a:rPr lang="en-US" altLang="zh-CN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4970581" y="3834004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线路优化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4643585" y="2636912"/>
            <a:ext cx="916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数据分析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0" name="圆角矩形 129"/>
          <p:cNvSpPr/>
          <p:nvPr/>
        </p:nvSpPr>
        <p:spPr>
          <a:xfrm>
            <a:off x="6293535" y="5277032"/>
            <a:ext cx="4774468" cy="619125"/>
          </a:xfrm>
          <a:prstGeom prst="roundRect">
            <a:avLst>
              <a:gd name="adj" fmla="val 50000"/>
            </a:avLst>
          </a:prstGeom>
          <a:solidFill>
            <a:srgbClr val="4154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/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131" name="组合 130"/>
          <p:cNvGrpSpPr/>
          <p:nvPr/>
        </p:nvGrpSpPr>
        <p:grpSpPr>
          <a:xfrm>
            <a:off x="6293535" y="5345276"/>
            <a:ext cx="482638" cy="482638"/>
            <a:chOff x="7753771" y="2484630"/>
            <a:chExt cx="657499" cy="657499"/>
          </a:xfrm>
          <a:solidFill>
            <a:schemeClr val="accent2"/>
          </a:solidFill>
        </p:grpSpPr>
        <p:sp>
          <p:nvSpPr>
            <p:cNvPr id="132" name="椭圆 131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solidFill>
              <a:srgbClr val="415463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endParaRPr>
            </a:p>
          </p:txBody>
        </p:sp>
        <p:sp>
          <p:nvSpPr>
            <p:cNvPr id="133" name="TextBox 7"/>
            <p:cNvSpPr>
              <a:spLocks noChangeArrowheads="1"/>
            </p:cNvSpPr>
            <p:nvPr/>
          </p:nvSpPr>
          <p:spPr bwMode="auto">
            <a:xfrm>
              <a:off x="7868677" y="2624701"/>
              <a:ext cx="456340" cy="37735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Tahoma" panose="020B0604030504040204" pitchFamily="34" charset="0"/>
                  <a:sym typeface="微软雅黑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  <a:sym typeface="微软雅黑" pitchFamily="34" charset="-122"/>
              </a:endParaRPr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6712859" y="3223039"/>
            <a:ext cx="412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内存占用小于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5MB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，主线程阻塞时长低于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1ms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，崩溃率低于十万分之一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6712859" y="4249154"/>
            <a:ext cx="412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支付监控时长低于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500ms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，监控失败率低于百万分之一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6712859" y="5409725"/>
            <a:ext cx="4123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网络预约服务响应时间低于</a:t>
            </a:r>
            <a:r>
              <a:rPr lang="en-US" altLang="zh-CN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10s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70658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0"/>
                            </p:stCondLst>
                            <p:childTnLst>
                              <p:par>
                                <p:cTn id="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ko-KR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7.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rPr>
              <a:t>项目进展及规划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4339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ko-KR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7.1</a:t>
            </a:r>
            <a:r>
              <a:rPr lang="en-US" altLang="ko-KR" sz="18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产品形态及当前成果</a:t>
            </a:r>
          </a:p>
        </p:txBody>
      </p:sp>
      <p:grpSp>
        <p:nvGrpSpPr>
          <p:cNvPr id="6" name="Group 29"/>
          <p:cNvGrpSpPr/>
          <p:nvPr/>
        </p:nvGrpSpPr>
        <p:grpSpPr bwMode="auto">
          <a:xfrm>
            <a:off x="322580" y="3319781"/>
            <a:ext cx="3370580" cy="746410"/>
            <a:chOff x="423265" y="3426815"/>
            <a:chExt cx="3369904" cy="746302"/>
          </a:xfrm>
        </p:grpSpPr>
        <p:sp>
          <p:nvSpPr>
            <p:cNvPr id="13" name="speed"/>
            <p:cNvSpPr txBox="1">
              <a:spLocks noChangeArrowheads="1"/>
            </p:cNvSpPr>
            <p:nvPr/>
          </p:nvSpPr>
          <p:spPr bwMode="auto">
            <a:xfrm>
              <a:off x="1227972" y="3742292"/>
              <a:ext cx="2564882" cy="43082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eaLnBrk="1" latinLnBrk="1" hangingPunct="1">
                <a:defRPr/>
              </a:pP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上线</a:t>
              </a:r>
              <a:r>
                <a:rPr lang="en-US" altLang="zh-CN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3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个月，注册用户</a:t>
              </a:r>
              <a:r>
                <a:rPr lang="en-US" altLang="zh-CN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6000+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</a:t>
              </a:r>
              <a:r>
                <a:rPr lang="zh-CN" altLang="en-US" sz="1400" b="1" dirty="0" smtClean="0">
                  <a:solidFill>
                    <a:srgbClr val="415463"/>
                  </a:solidFill>
                  <a:latin typeface="微软雅黑" pitchFamily="34" charset="-122"/>
                  <a:ea typeface="微软雅黑" pitchFamily="34" charset="-122"/>
                </a:rPr>
                <a:t>交</a:t>
              </a:r>
              <a:r>
                <a:rPr lang="zh-CN" altLang="en-US" sz="1400" b="1" dirty="0">
                  <a:solidFill>
                    <a:srgbClr val="415463"/>
                  </a:solidFill>
                  <a:latin typeface="微软雅黑" pitchFamily="34" charset="-122"/>
                  <a:ea typeface="微软雅黑" pitchFamily="34" charset="-122"/>
                </a:rPr>
                <a:t>易用户</a:t>
              </a:r>
              <a:r>
                <a:rPr lang="en-US" altLang="zh-CN" sz="1400" b="1" dirty="0">
                  <a:solidFill>
                    <a:srgbClr val="415463"/>
                  </a:solidFill>
                  <a:latin typeface="微软雅黑" pitchFamily="34" charset="-122"/>
                  <a:ea typeface="微软雅黑" pitchFamily="34" charset="-122"/>
                </a:rPr>
                <a:t>1000+</a:t>
              </a:r>
              <a:endParaRPr lang="zh-CN" altLang="en-US" sz="14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speed"/>
            <p:cNvSpPr txBox="1">
              <a:spLocks noChangeArrowheads="1"/>
            </p:cNvSpPr>
            <p:nvPr/>
          </p:nvSpPr>
          <p:spPr bwMode="auto">
            <a:xfrm>
              <a:off x="423265" y="3426815"/>
              <a:ext cx="3369904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微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信公众号</a:t>
              </a:r>
              <a:r>
                <a:rPr lang="en-US" altLang="ko-KR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：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</a:rPr>
                <a:t>预约加油</a:t>
              </a:r>
              <a:endParaRPr lang="en-US" altLang="ko-KR" sz="1800" dirty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7" name="Group 30"/>
          <p:cNvGrpSpPr/>
          <p:nvPr/>
        </p:nvGrpSpPr>
        <p:grpSpPr bwMode="auto">
          <a:xfrm>
            <a:off x="1348740" y="5203503"/>
            <a:ext cx="2889250" cy="952402"/>
            <a:chOff x="1438275" y="5315696"/>
            <a:chExt cx="2889837" cy="952265"/>
          </a:xfrm>
        </p:grpSpPr>
        <p:sp>
          <p:nvSpPr>
            <p:cNvPr id="20" name="speed"/>
            <p:cNvSpPr txBox="1">
              <a:spLocks noChangeArrowheads="1"/>
            </p:cNvSpPr>
            <p:nvPr/>
          </p:nvSpPr>
          <p:spPr bwMode="auto">
            <a:xfrm>
              <a:off x="1966067" y="5621723"/>
              <a:ext cx="2362045" cy="6462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latinLnBrk="1">
                <a:defRPr/>
              </a:pP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每天超过</a:t>
              </a:r>
              <a:r>
                <a:rPr lang="en-US" altLang="zh-CN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100</a:t>
              </a: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个预约加油订单，客单价约</a:t>
              </a:r>
              <a:r>
                <a:rPr lang="en-US" altLang="zh-CN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1500</a:t>
              </a: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元，复够率超过</a:t>
              </a:r>
              <a:r>
                <a:rPr lang="en-US" altLang="zh-CN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80%</a:t>
              </a: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。</a:t>
              </a:r>
            </a:p>
          </p:txBody>
        </p:sp>
        <p:sp>
          <p:nvSpPr>
            <p:cNvPr id="21" name="speed"/>
            <p:cNvSpPr txBox="1">
              <a:spLocks noChangeArrowheads="1"/>
            </p:cNvSpPr>
            <p:nvPr/>
          </p:nvSpPr>
          <p:spPr bwMode="auto">
            <a:xfrm>
              <a:off x="1438275" y="5315696"/>
              <a:ext cx="2889837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</a:rPr>
                <a:t>预约订单</a:t>
              </a:r>
              <a:endParaRPr lang="en-US" altLang="ko-KR" sz="1800" dirty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8" name="Group 28"/>
          <p:cNvGrpSpPr/>
          <p:nvPr/>
        </p:nvGrpSpPr>
        <p:grpSpPr bwMode="auto">
          <a:xfrm>
            <a:off x="2412683" y="2037711"/>
            <a:ext cx="2965450" cy="547553"/>
            <a:chOff x="2492932" y="2101893"/>
            <a:chExt cx="2964856" cy="547474"/>
          </a:xfrm>
        </p:grpSpPr>
        <p:sp>
          <p:nvSpPr>
            <p:cNvPr id="22" name="speed"/>
            <p:cNvSpPr txBox="1">
              <a:spLocks noChangeArrowheads="1"/>
            </p:cNvSpPr>
            <p:nvPr/>
          </p:nvSpPr>
          <p:spPr bwMode="auto">
            <a:xfrm>
              <a:off x="2492932" y="2433954"/>
              <a:ext cx="2964856" cy="2154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r" latinLnBrk="1">
                <a:defRPr/>
              </a:pP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安卓、苹果市场已上线</a:t>
              </a:r>
              <a:endPara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speed"/>
            <p:cNvSpPr txBox="1">
              <a:spLocks noChangeArrowheads="1"/>
            </p:cNvSpPr>
            <p:nvPr/>
          </p:nvSpPr>
          <p:spPr bwMode="auto">
            <a:xfrm>
              <a:off x="2937978" y="2101893"/>
              <a:ext cx="2519810" cy="25387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algn="r" latinLnBrk="1">
                <a:defRPr/>
              </a:pPr>
              <a:r>
                <a:rPr lang="zh-CN" altLang="en-US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移动端</a:t>
              </a:r>
              <a:r>
                <a:rPr lang="en-US" altLang="zh-CN" sz="1800" dirty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app</a:t>
              </a: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：</a:t>
              </a:r>
              <a:r>
                <a:rPr lang="zh-CN" altLang="en-US" sz="1800" dirty="0" smtClean="0">
                  <a:solidFill>
                    <a:srgbClr val="91BA5B"/>
                  </a:solidFill>
                  <a:latin typeface="微软雅黑" panose="020B0503020204020204" charset="-122"/>
                  <a:ea typeface="微软雅黑" panose="020B0503020204020204" charset="-122"/>
                </a:rPr>
                <a:t>西航石化</a:t>
              </a:r>
              <a:endParaRPr lang="en-US" altLang="zh-CN" sz="1800" dirty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9" name="Group 27"/>
          <p:cNvGrpSpPr/>
          <p:nvPr/>
        </p:nvGrpSpPr>
        <p:grpSpPr bwMode="auto">
          <a:xfrm>
            <a:off x="8496300" y="3327398"/>
            <a:ext cx="3136900" cy="738863"/>
            <a:chOff x="8396712" y="3445855"/>
            <a:chExt cx="3136454" cy="739059"/>
          </a:xfrm>
        </p:grpSpPr>
        <p:sp>
          <p:nvSpPr>
            <p:cNvPr id="24" name="speed"/>
            <p:cNvSpPr txBox="1">
              <a:spLocks noChangeArrowheads="1"/>
            </p:cNvSpPr>
            <p:nvPr/>
          </p:nvSpPr>
          <p:spPr bwMode="auto">
            <a:xfrm>
              <a:off x="8396712" y="3753913"/>
              <a:ext cx="2501544" cy="43100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latinLnBrk="1">
                <a:defRPr/>
              </a:pP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合作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数十个货运车队，用</a:t>
              </a:r>
              <a:r>
                <a:rPr lang="zh-CN" alt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油预算，司机管理方便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高效</a:t>
              </a:r>
              <a:endPara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speed"/>
            <p:cNvSpPr txBox="1">
              <a:spLocks noChangeArrowheads="1"/>
            </p:cNvSpPr>
            <p:nvPr/>
          </p:nvSpPr>
          <p:spPr bwMode="auto">
            <a:xfrm>
              <a:off x="8396712" y="3445855"/>
              <a:ext cx="3136454" cy="249365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defRPr/>
              </a:pPr>
              <a:r>
                <a:rPr lang="en-US" altLang="zh-CN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PC </a:t>
              </a:r>
              <a:r>
                <a:rPr lang="zh-CN" altLang="en-US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网页端</a:t>
              </a:r>
              <a:r>
                <a:rPr lang="en-US" altLang="ko-KR" sz="1800" dirty="0" smtClean="0">
                  <a:solidFill>
                    <a:srgbClr val="EA8010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：</a:t>
              </a:r>
              <a:r>
                <a:rPr lang="zh-CN" altLang="en-US" sz="1800" dirty="0">
                  <a:solidFill>
                    <a:srgbClr val="FF8A00"/>
                  </a:solidFill>
                  <a:latin typeface="微软雅黑" panose="020B0503020204020204" charset="-122"/>
                  <a:ea typeface="微软雅黑" panose="020B0503020204020204" charset="-122"/>
                </a:rPr>
                <a:t>企业用油管理系统</a:t>
              </a:r>
            </a:p>
          </p:txBody>
        </p:sp>
      </p:grpSp>
      <p:grpSp>
        <p:nvGrpSpPr>
          <p:cNvPr id="10" name="Group 2"/>
          <p:cNvGrpSpPr/>
          <p:nvPr/>
        </p:nvGrpSpPr>
        <p:grpSpPr bwMode="auto">
          <a:xfrm>
            <a:off x="7948613" y="5202233"/>
            <a:ext cx="2724150" cy="952402"/>
            <a:chOff x="7849557" y="5315696"/>
            <a:chExt cx="2723604" cy="952265"/>
          </a:xfrm>
        </p:grpSpPr>
        <p:sp>
          <p:nvSpPr>
            <p:cNvPr id="26" name="speed"/>
            <p:cNvSpPr txBox="1">
              <a:spLocks noChangeArrowheads="1"/>
            </p:cNvSpPr>
            <p:nvPr/>
          </p:nvSpPr>
          <p:spPr bwMode="auto">
            <a:xfrm>
              <a:off x="7849557" y="5621723"/>
              <a:ext cx="2723604" cy="64623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0" tIns="0" rIns="0" bIns="0">
              <a:spAutoFit/>
              <a:scene3d>
                <a:camera prst="orthographicFront"/>
                <a:lightRig rig="threePt" dir="t"/>
              </a:scene3d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</a:lstStyle>
            <a:p>
              <a:pPr algn="l" latinLnBrk="1">
                <a:buNone/>
                <a:defRPr/>
              </a:pP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连续两月增长率超过</a:t>
              </a:r>
              <a:r>
                <a:rPr lang="en-US" altLang="zh-CN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100%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，月收入突破</a:t>
              </a:r>
              <a:r>
                <a:rPr lang="en-US" altLang="zh-CN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300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万，毛利</a:t>
              </a:r>
              <a:r>
                <a:rPr lang="en-US" altLang="zh-CN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8%~10%</a:t>
              </a:r>
              <a:r>
                <a:rPr lang="zh-CN" altLang="en-US" sz="1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</a:t>
              </a:r>
              <a:r>
                <a:rPr lang="zh-CN" altLang="en-US" sz="1400" b="1" dirty="0" smtClean="0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</a:rPr>
                <a:t>目前公司已盈利</a:t>
              </a:r>
              <a:endParaRPr lang="zh-CN" altLang="en-US" sz="1400" b="1" dirty="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speed"/>
            <p:cNvSpPr txBox="1">
              <a:spLocks noChangeArrowheads="1"/>
            </p:cNvSpPr>
            <p:nvPr/>
          </p:nvSpPr>
          <p:spPr bwMode="auto">
            <a:xfrm>
              <a:off x="7849557" y="5315696"/>
              <a:ext cx="2217451" cy="249263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200" b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5pPr>
              <a:lvl6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6pPr>
              <a:lvl7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7pPr>
              <a:lvl8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8pPr>
              <a:lvl9pPr>
                <a:defRPr kumimoji="1">
                  <a:latin typeface="Gulim" panose="020B0600000101010101" pitchFamily="50" charset="-127"/>
                  <a:ea typeface="Gulim" panose="020B0600000101010101" pitchFamily="50" charset="-127"/>
                </a:defRPr>
              </a:lvl9pPr>
            </a:lstStyle>
            <a:p>
              <a:pPr latinLnBrk="1">
                <a:defRPr/>
              </a:pPr>
              <a:r>
                <a:rPr lang="zh-CN" altLang="en-US" sz="1800" dirty="0" smtClean="0">
                  <a:solidFill>
                    <a:srgbClr val="415463"/>
                  </a:solidFill>
                  <a:latin typeface="微软雅黑" panose="020B0503020204020204" charset="-122"/>
                  <a:ea typeface="微软雅黑" panose="020B0503020204020204" charset="-122"/>
                </a:rPr>
                <a:t>收入利润</a:t>
              </a:r>
              <a:endParaRPr lang="zh-CN" altLang="en-US" sz="1800" dirty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1" name="Group 33"/>
          <p:cNvGrpSpPr/>
          <p:nvPr/>
        </p:nvGrpSpPr>
        <p:grpSpPr bwMode="auto">
          <a:xfrm>
            <a:off x="4384675" y="2435225"/>
            <a:ext cx="3422650" cy="3260725"/>
            <a:chOff x="4633592" y="2555107"/>
            <a:chExt cx="2924816" cy="2785540"/>
          </a:xfrm>
        </p:grpSpPr>
        <p:sp>
          <p:nvSpPr>
            <p:cNvPr id="44" name="정오각형 1"/>
            <p:cNvSpPr/>
            <p:nvPr/>
          </p:nvSpPr>
          <p:spPr>
            <a:xfrm>
              <a:off x="4633592" y="2555107"/>
              <a:ext cx="2924816" cy="2785540"/>
            </a:xfrm>
            <a:prstGeom prst="pentagon">
              <a:avLst/>
            </a:prstGeom>
            <a:noFill/>
            <a:ln w="28575">
              <a:solidFill>
                <a:srgbClr val="41546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12" name="Group 32"/>
            <p:cNvGrpSpPr/>
            <p:nvPr/>
          </p:nvGrpSpPr>
          <p:grpSpPr bwMode="auto">
            <a:xfrm>
              <a:off x="4633595" y="2555107"/>
              <a:ext cx="2924810" cy="2785533"/>
              <a:chOff x="4633595" y="2555107"/>
              <a:chExt cx="2924810" cy="2785533"/>
            </a:xfrm>
          </p:grpSpPr>
          <p:cxnSp>
            <p:nvCxnSpPr>
              <p:cNvPr id="46" name="직선 연결선 3"/>
              <p:cNvCxnSpPr>
                <a:stCxn id="44" idx="1"/>
                <a:endCxn id="44" idx="5"/>
              </p:cNvCxnSpPr>
              <p:nvPr/>
            </p:nvCxnSpPr>
            <p:spPr>
              <a:xfrm>
                <a:off x="4633592" y="3619688"/>
                <a:ext cx="2924816" cy="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6"/>
              <p:cNvCxnSpPr>
                <a:stCxn id="44" idx="0"/>
                <a:endCxn id="44" idx="2"/>
              </p:cNvCxnSpPr>
              <p:nvPr/>
            </p:nvCxnSpPr>
            <p:spPr>
              <a:xfrm flipH="1">
                <a:off x="5192508" y="2555107"/>
                <a:ext cx="903491" cy="278554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11"/>
              <p:cNvCxnSpPr>
                <a:stCxn id="44" idx="0"/>
                <a:endCxn id="44" idx="4"/>
              </p:cNvCxnSpPr>
              <p:nvPr/>
            </p:nvCxnSpPr>
            <p:spPr>
              <a:xfrm>
                <a:off x="6096000" y="2555107"/>
                <a:ext cx="903491" cy="2785540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13"/>
              <p:cNvCxnSpPr>
                <a:stCxn id="44" idx="1"/>
                <a:endCxn id="44" idx="4"/>
              </p:cNvCxnSpPr>
              <p:nvPr/>
            </p:nvCxnSpPr>
            <p:spPr>
              <a:xfrm>
                <a:off x="4633592" y="3619688"/>
                <a:ext cx="2365899" cy="1720959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15"/>
              <p:cNvCxnSpPr>
                <a:stCxn id="44" idx="5"/>
                <a:endCxn id="44" idx="2"/>
              </p:cNvCxnSpPr>
              <p:nvPr/>
            </p:nvCxnSpPr>
            <p:spPr>
              <a:xfrm flipH="1">
                <a:off x="5192508" y="3619688"/>
                <a:ext cx="2365899" cy="1720959"/>
              </a:xfrm>
              <a:prstGeom prst="line">
                <a:avLst/>
              </a:prstGeom>
              <a:ln w="3175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" name="组合 76"/>
          <p:cNvGrpSpPr/>
          <p:nvPr/>
        </p:nvGrpSpPr>
        <p:grpSpPr>
          <a:xfrm>
            <a:off x="5483225" y="1863725"/>
            <a:ext cx="1225550" cy="1227455"/>
            <a:chOff x="8635" y="3040"/>
            <a:chExt cx="1930" cy="1933"/>
          </a:xfrm>
        </p:grpSpPr>
        <p:sp>
          <p:nvSpPr>
            <p:cNvPr id="19" name="타원 84"/>
            <p:cNvSpPr/>
            <p:nvPr/>
          </p:nvSpPr>
          <p:spPr>
            <a:xfrm>
              <a:off x="8635" y="3040"/>
              <a:ext cx="1930" cy="1933"/>
            </a:xfrm>
            <a:prstGeom prst="ellipse">
              <a:avLst/>
            </a:prstGeom>
            <a:solidFill>
              <a:srgbClr val="91BA5B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8704" y="3714"/>
              <a:ext cx="1793" cy="586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车队管理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36" name="组合 33"/>
          <p:cNvGrpSpPr/>
          <p:nvPr/>
        </p:nvGrpSpPr>
        <p:grpSpPr>
          <a:xfrm>
            <a:off x="7158355" y="3124200"/>
            <a:ext cx="1225550" cy="1227455"/>
            <a:chOff x="11273" y="5025"/>
            <a:chExt cx="1930" cy="1933"/>
          </a:xfrm>
        </p:grpSpPr>
        <p:sp>
          <p:nvSpPr>
            <p:cNvPr id="18" name="타원 81"/>
            <p:cNvSpPr/>
            <p:nvPr/>
          </p:nvSpPr>
          <p:spPr>
            <a:xfrm>
              <a:off x="11273" y="5025"/>
              <a:ext cx="1930" cy="1933"/>
            </a:xfrm>
            <a:prstGeom prst="ellipse">
              <a:avLst/>
            </a:prstGeom>
            <a:solidFill>
              <a:srgbClr val="FF8A0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1342" y="5687"/>
              <a:ext cx="1793" cy="610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sz="1800" b="1" dirty="0">
                  <a:solidFill>
                    <a:schemeClr val="bg1"/>
                  </a:solidFill>
                  <a:effectLst/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企业车队</a:t>
              </a:r>
            </a:p>
          </p:txBody>
        </p:sp>
      </p:grpSp>
      <p:grpSp>
        <p:nvGrpSpPr>
          <p:cNvPr id="14337" name="组合 32"/>
          <p:cNvGrpSpPr/>
          <p:nvPr/>
        </p:nvGrpSpPr>
        <p:grpSpPr>
          <a:xfrm>
            <a:off x="3809366" y="3124201"/>
            <a:ext cx="1226820" cy="1227455"/>
            <a:chOff x="5999" y="4936"/>
            <a:chExt cx="1932" cy="1933"/>
          </a:xfrm>
        </p:grpSpPr>
        <p:sp>
          <p:nvSpPr>
            <p:cNvPr id="17" name="타원 69"/>
            <p:cNvSpPr/>
            <p:nvPr/>
          </p:nvSpPr>
          <p:spPr>
            <a:xfrm>
              <a:off x="5999" y="4936"/>
              <a:ext cx="1932" cy="1933"/>
            </a:xfrm>
            <a:prstGeom prst="ellipse">
              <a:avLst/>
            </a:prstGeom>
            <a:solidFill>
              <a:srgbClr val="EA801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069" y="5609"/>
              <a:ext cx="1793" cy="586"/>
            </a:xfrm>
            <a:prstGeom prst="rect">
              <a:avLst/>
            </a:prstGeom>
            <a:no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货运司机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38" name="组合 31"/>
          <p:cNvGrpSpPr/>
          <p:nvPr/>
        </p:nvGrpSpPr>
        <p:grpSpPr>
          <a:xfrm>
            <a:off x="4326890" y="5002530"/>
            <a:ext cx="1227455" cy="1226820"/>
            <a:chOff x="6814" y="8047"/>
            <a:chExt cx="1933" cy="1932"/>
          </a:xfrm>
          <a:solidFill>
            <a:srgbClr val="415463"/>
          </a:solidFill>
        </p:grpSpPr>
        <p:sp>
          <p:nvSpPr>
            <p:cNvPr id="15" name="타원 72"/>
            <p:cNvSpPr/>
            <p:nvPr/>
          </p:nvSpPr>
          <p:spPr>
            <a:xfrm>
              <a:off x="6814" y="8047"/>
              <a:ext cx="1933" cy="1932"/>
            </a:xfrm>
            <a:prstGeom prst="ellipse">
              <a:avLst/>
            </a:pr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884" y="8720"/>
              <a:ext cx="1793" cy="586"/>
            </a:xfrm>
            <a:prstGeom prst="rect">
              <a:avLst/>
            </a:prstGeom>
            <a:grp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预约订单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  <p:grpSp>
        <p:nvGrpSpPr>
          <p:cNvPr id="14340" name="组合 30"/>
          <p:cNvGrpSpPr/>
          <p:nvPr/>
        </p:nvGrpSpPr>
        <p:grpSpPr>
          <a:xfrm>
            <a:off x="6621780" y="5002530"/>
            <a:ext cx="1226820" cy="1226820"/>
            <a:chOff x="10428" y="7983"/>
            <a:chExt cx="1932" cy="1932"/>
          </a:xfrm>
          <a:solidFill>
            <a:srgbClr val="415463"/>
          </a:solidFill>
        </p:grpSpPr>
        <p:sp>
          <p:nvSpPr>
            <p:cNvPr id="16" name="타원 75"/>
            <p:cNvSpPr/>
            <p:nvPr/>
          </p:nvSpPr>
          <p:spPr>
            <a:xfrm>
              <a:off x="10428" y="7983"/>
              <a:ext cx="1932" cy="1932"/>
            </a:xfrm>
            <a:prstGeom prst="ellipse">
              <a:avLst/>
            </a:prstGeom>
            <a:grpFill/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 latinLnBrk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498" y="8656"/>
              <a:ext cx="1793" cy="586"/>
            </a:xfrm>
            <a:prstGeom prst="rect">
              <a:avLst/>
            </a:prstGeom>
            <a:grpFill/>
          </p:spPr>
          <p:txBody>
            <a:bodyPr wrap="square" lIns="90170" tIns="46990" rIns="90170" bIns="46990" rtlCol="0" anchor="ctr" anchorCtr="1">
              <a:spAutoFit/>
            </a:bodyPr>
            <a:lstStyle/>
            <a:p>
              <a:pPr algn="ctr" eaLnBrk="1" fontAlgn="auto" latinLnBrk="0" hangingPunct="1">
                <a:lnSpc>
                  <a:spcPct val="100000"/>
                </a:lnSpc>
                <a:spcAft>
                  <a:spcPts val="0"/>
                </a:spcAft>
                <a:defRPr/>
              </a:pPr>
              <a:r>
                <a:rPr lang="zh-CN" altLang="en-US" b="1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收入利润</a:t>
              </a:r>
              <a:endParaRPr lang="zh-CN" altLang="en-US" sz="1800" b="1" dirty="0">
                <a:solidFill>
                  <a:schemeClr val="bg1"/>
                </a:solidFill>
                <a:effectLst/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819150" y="2402205"/>
            <a:ext cx="43370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02.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小规模网络效应（</a:t>
            </a: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20-30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建设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2-3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个小型网络，完成小型网络规模效应测试，提高同一个城市和单体物流公司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车队的渗透率 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（目标：云平台系统完成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2.0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5000w+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城市代理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1.5%-2%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5%+</a:t>
            </a:r>
          </a:p>
        </p:txBody>
      </p:sp>
      <p:sp>
        <p:nvSpPr>
          <p:cNvPr id="25" name="Rectangle 1"/>
          <p:cNvSpPr/>
          <p:nvPr/>
        </p:nvSpPr>
        <p:spPr>
          <a:xfrm>
            <a:off x="479425" y="962025"/>
            <a:ext cx="11233150" cy="360363"/>
          </a:xfrm>
          <a:prstGeom prst="rect">
            <a:avLst/>
          </a:prstGeom>
          <a:solidFill>
            <a:srgbClr val="FF8A00"/>
          </a:solidFill>
          <a:ln w="3175">
            <a:noFill/>
          </a:ln>
          <a:effectLst>
            <a:outerShdw blurRad="25400" dist="127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200"/>
          </a:p>
        </p:txBody>
      </p:sp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500063" y="315913"/>
            <a:ext cx="11212512" cy="451727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lnSpc>
                <a:spcPct val="80000"/>
              </a:lnSpc>
              <a:spcAft>
                <a:spcPts val="0"/>
              </a:spcAft>
              <a:defRPr/>
            </a:pPr>
            <a:r>
              <a:rPr lang="en-US" altLang="zh-CN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7.</a:t>
            </a:r>
            <a:r>
              <a:rPr lang="zh-CN" altLang="en-US" sz="3600" b="0" dirty="0" smtClean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itchFamily="34" charset="-122"/>
                <a:ea typeface="微软雅黑" pitchFamily="34" charset="-122"/>
              </a:rPr>
              <a:t>项目进展及规划</a:t>
            </a:r>
            <a:endParaRPr lang="en-US" altLang="ko-KR" sz="3600" b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555" name="Rectangle 3"/>
          <p:cNvSpPr txBox="1">
            <a:spLocks noChangeArrowheads="1"/>
          </p:cNvSpPr>
          <p:nvPr/>
        </p:nvSpPr>
        <p:spPr bwMode="auto">
          <a:xfrm>
            <a:off x="574675" y="1003300"/>
            <a:ext cx="10693400" cy="27699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0" tIns="0" rIns="0" bIns="0">
            <a:spAutoFit/>
          </a:bodyPr>
          <a:lstStyle/>
          <a:p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7.2</a:t>
            </a:r>
            <a:r>
              <a:rPr lang="zh-CN" altLang="en-US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Tahoma" panose="020B0604030504040204" pitchFamily="34" charset="0"/>
              </a:rPr>
              <a:t>业务发展规划</a:t>
            </a:r>
            <a:endParaRPr lang="en-US" altLang="zh-CN" sz="18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Tahoma" panose="020B060403050404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966585" y="3260725"/>
            <a:ext cx="450659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03.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物流干线节点覆盖（</a:t>
            </a:r>
            <a:r>
              <a:rPr lang="en-US" altLang="zh-CN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80-100</a:t>
            </a:r>
            <a:r>
              <a:rPr lang="zh-CN" altLang="en-US" sz="16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覆盖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9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纵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12</a:t>
            </a: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横主要物流干线，加速干线网络进程及主要客户覆盖。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（目标：云平台系统完成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3.0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3%+</a:t>
            </a:r>
          </a:p>
        </p:txBody>
      </p:sp>
      <p:sp>
        <p:nvSpPr>
          <p:cNvPr id="47" name="文本框 46"/>
          <p:cNvSpPr txBox="1"/>
          <p:nvPr/>
        </p:nvSpPr>
        <p:spPr>
          <a:xfrm>
            <a:off x="819150" y="4379435"/>
            <a:ext cx="433705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04.</a:t>
            </a:r>
            <a:r>
              <a:rPr lang="zh-CN" alt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三线以上城市拓展（</a:t>
            </a:r>
            <a:r>
              <a:rPr lang="en-US" altLang="zh-CN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200-300</a:t>
            </a:r>
            <a:r>
              <a:rPr lang="zh-CN" altLang="en-US" sz="1600" b="1" dirty="0" smtClean="0">
                <a:solidFill>
                  <a:srgbClr val="415463"/>
                </a:solidFill>
                <a:latin typeface="微软雅黑" panose="020B0503020204020204" charset="-122"/>
                <a:ea typeface="微软雅黑" panose="020B0503020204020204" charset="-122"/>
              </a:rPr>
              <a:t>城市）</a:t>
            </a:r>
          </a:p>
          <a:p>
            <a:pPr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横向拓展覆盖三线以上及四线重点城市，加速拓展大型物流企业合作进程，合作企业平均渗透率超过</a:t>
            </a:r>
            <a:r>
              <a:rPr lang="en-US" altLang="zh-CN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80%</a:t>
            </a: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8%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大型物流企业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区域互联网获客成本：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1.5%</a:t>
            </a:r>
          </a:p>
        </p:txBody>
      </p:sp>
      <p:cxnSp>
        <p:nvCxnSpPr>
          <p:cNvPr id="72" name="直接连接符 71"/>
          <p:cNvCxnSpPr/>
          <p:nvPr/>
        </p:nvCxnSpPr>
        <p:spPr>
          <a:xfrm>
            <a:off x="5212715" y="2921635"/>
            <a:ext cx="420370" cy="33147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5212715" y="4599940"/>
            <a:ext cx="420370" cy="33147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 flipH="1">
            <a:off x="6532495" y="2089785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966585" y="1676400"/>
            <a:ext cx="4498340" cy="13080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249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None/>
              <a:defRPr/>
            </a:pPr>
            <a:r>
              <a:rPr lang="en-US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01.</a:t>
            </a:r>
            <a:r>
              <a:rPr lang="zh-CN" altLang="en-US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单点测试（</a:t>
            </a:r>
            <a:r>
              <a:rPr lang="en-US" altLang="zh-CN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3-5</a:t>
            </a:r>
            <a:r>
              <a:rPr lang="zh-CN" altLang="en-US" sz="1600" b="1" dirty="0" smtClean="0">
                <a:solidFill>
                  <a:srgbClr val="91BA5B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个城市）（已完成）</a:t>
            </a:r>
          </a:p>
          <a:p>
            <a:pPr defTabSz="912495">
              <a:defRPr/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测试不同城市运营成本、获客、服务、规模、基本商业模式等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（目标：云平台系统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1.0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版本发布，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200w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900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通过发展城市代理完成冷启动再在该城市通过客户口碑拉新互传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代理成本：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3%-5%</a:t>
            </a:r>
            <a:endParaRPr lang="zh-CN" altLang="en-US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2" name="组合 20"/>
          <p:cNvGrpSpPr/>
          <p:nvPr/>
        </p:nvGrpSpPr>
        <p:grpSpPr>
          <a:xfrm>
            <a:off x="5661660" y="1843405"/>
            <a:ext cx="839470" cy="4367530"/>
            <a:chOff x="8662" y="2904"/>
            <a:chExt cx="1322" cy="6878"/>
          </a:xfrm>
        </p:grpSpPr>
        <p:grpSp>
          <p:nvGrpSpPr>
            <p:cNvPr id="4" name="组合 3"/>
            <p:cNvGrpSpPr/>
            <p:nvPr/>
          </p:nvGrpSpPr>
          <p:grpSpPr>
            <a:xfrm>
              <a:off x="8673" y="8160"/>
              <a:ext cx="1307" cy="1623"/>
              <a:chOff x="8195" y="6947"/>
              <a:chExt cx="1531" cy="1893"/>
            </a:xfrm>
          </p:grpSpPr>
          <p:sp>
            <p:nvSpPr>
              <p:cNvPr id="5" name="燕尾形 4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FF8A00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05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8662" y="6846"/>
              <a:ext cx="1307" cy="1623"/>
              <a:chOff x="8195" y="6947"/>
              <a:chExt cx="1531" cy="1893"/>
            </a:xfrm>
          </p:grpSpPr>
          <p:sp>
            <p:nvSpPr>
              <p:cNvPr id="9" name="燕尾形 8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91BA5B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04</a:t>
                </a: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8678" y="5532"/>
              <a:ext cx="1307" cy="1623"/>
              <a:chOff x="8195" y="6947"/>
              <a:chExt cx="1531" cy="1893"/>
            </a:xfrm>
          </p:grpSpPr>
          <p:sp>
            <p:nvSpPr>
              <p:cNvPr id="13" name="燕尾形 12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415463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03</a:t>
                </a: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8673" y="4218"/>
              <a:ext cx="1307" cy="1623"/>
              <a:chOff x="8195" y="6947"/>
              <a:chExt cx="1531" cy="1893"/>
            </a:xfrm>
          </p:grpSpPr>
          <p:sp>
            <p:nvSpPr>
              <p:cNvPr id="16" name="燕尾形 15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02</a:t>
                </a: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8678" y="2904"/>
              <a:ext cx="1307" cy="1623"/>
              <a:chOff x="8195" y="6947"/>
              <a:chExt cx="1531" cy="1893"/>
            </a:xfrm>
          </p:grpSpPr>
          <p:sp>
            <p:nvSpPr>
              <p:cNvPr id="19" name="燕尾形 18"/>
              <p:cNvSpPr/>
              <p:nvPr/>
            </p:nvSpPr>
            <p:spPr>
              <a:xfrm rot="5400000">
                <a:off x="8014" y="7128"/>
                <a:ext cx="1893" cy="1530"/>
              </a:xfrm>
              <a:prstGeom prst="chevron">
                <a:avLst/>
              </a:prstGeom>
              <a:solidFill>
                <a:srgbClr val="91BA5B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170" tIns="46990" rIns="90170" bIns="46990" rtlCol="0" anchor="ctr"/>
              <a:lstStyle/>
              <a:p>
                <a:endParaRPr lang="zh-CN" altLang="en-US" dirty="0" smtClean="0"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8195" y="7773"/>
                <a:ext cx="1517" cy="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01</a:t>
                </a:r>
              </a:p>
            </p:txBody>
          </p:sp>
        </p:grpSp>
      </p:grpSp>
      <p:cxnSp>
        <p:nvCxnSpPr>
          <p:cNvPr id="22" name="直接连接符 21"/>
          <p:cNvCxnSpPr/>
          <p:nvPr/>
        </p:nvCxnSpPr>
        <p:spPr>
          <a:xfrm flipH="1">
            <a:off x="6502015" y="3790950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 flipH="1">
            <a:off x="6502015" y="5457190"/>
            <a:ext cx="434340" cy="33120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6966585" y="4931410"/>
            <a:ext cx="450659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05.</a:t>
            </a:r>
            <a:r>
              <a:rPr lang="zh-CN" altLang="en-US" sz="1800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</a:t>
            </a:r>
            <a:r>
              <a:rPr lang="zh-CN" altLang="en-US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全国化进程（</a:t>
            </a:r>
            <a:r>
              <a:rPr lang="en-US" altLang="zh-CN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1000+</a:t>
            </a:r>
            <a:r>
              <a:rPr lang="zh-CN" altLang="en-US" b="1" dirty="0" smtClean="0">
                <a:solidFill>
                  <a:srgbClr val="EA801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城市）</a:t>
            </a:r>
            <a:endParaRPr lang="zh-CN" altLang="en-US" sz="1800" b="1" dirty="0" smtClean="0">
              <a:solidFill>
                <a:srgbClr val="EA801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>
              <a:spcAft>
                <a:spcPts val="600"/>
              </a:spcAft>
            </a:pPr>
            <a:r>
              <a:rPr lang="zh-CN" altLang="en-US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建设全国服务网络，实现全国五线级以上城市及重点区县覆盖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Aft>
                <a:spcPts val="600"/>
              </a:spcAft>
            </a:pP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（目标：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100w+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货车，月流水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50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亿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，毛利</a:t>
            </a:r>
            <a:r>
              <a:rPr lang="en-US" altLang="zh-CN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13%</a:t>
            </a:r>
            <a:r>
              <a:rPr lang="zh-CN" altLang="en-US" sz="9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  <a:endParaRPr lang="en-US" altLang="zh-CN" sz="12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获客方式：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品牌建设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自建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BD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团队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物流平台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+</a:t>
            </a: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物流企业、保险企业等战略投资</a:t>
            </a:r>
            <a:endParaRPr lang="en-US" altLang="zh-CN" sz="900" b="1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defTabSz="912495">
              <a:defRPr/>
            </a:pPr>
            <a:r>
              <a:rPr lang="zh-CN" altLang="en-US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互联网获客成本：低于</a:t>
            </a:r>
            <a:r>
              <a:rPr lang="en-US" altLang="zh-CN" sz="900" b="1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1%</a:t>
            </a:r>
          </a:p>
        </p:txBody>
      </p:sp>
      <p:sp>
        <p:nvSpPr>
          <p:cNvPr id="83" name="文本框 82"/>
          <p:cNvSpPr txBox="1"/>
          <p:nvPr/>
        </p:nvSpPr>
        <p:spPr>
          <a:xfrm>
            <a:off x="479425" y="1676400"/>
            <a:ext cx="4337685" cy="313034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90279"/>
            </a:avLst>
          </a:prstGeom>
          <a:solidFill>
            <a:srgbClr val="415463"/>
          </a:solidFill>
          <a:ln>
            <a:noFill/>
          </a:ln>
        </p:spPr>
        <p:txBody>
          <a:bodyPr wrap="square" lIns="90170" tIns="46990" rIns="90170" bIns="46990" rtlCol="0">
            <a:spAutoFit/>
          </a:bodyPr>
          <a:lstStyle/>
          <a:p>
            <a:pPr algn="ctr" defTabSz="912495">
              <a:lnSpc>
                <a:spcPct val="110000"/>
              </a:lnSpc>
            </a:pPr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不优先争夺吞吐城市，如北上广深等</a:t>
            </a:r>
            <a:endParaRPr lang="zh-CN" altLang="zh-CN" sz="1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6" grpId="0"/>
      <p:bldP spid="47" grpId="0"/>
      <p:bldP spid="3" grpId="0"/>
      <p:bldP spid="24" grpId="0"/>
      <p:bldP spid="83" grpId="0" bldLvl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2410</TotalTime>
  <Words>1967</Words>
  <Application>Microsoft Office PowerPoint</Application>
  <PresentationFormat>自定义</PresentationFormat>
  <Paragraphs>241</Paragraphs>
  <Slides>13</Slides>
  <Notes>6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Bobbie</dc:creator>
  <cp:lastModifiedBy>ll</cp:lastModifiedBy>
  <cp:revision>934</cp:revision>
  <dcterms:created xsi:type="dcterms:W3CDTF">2015-12-02T02:04:00Z</dcterms:created>
  <dcterms:modified xsi:type="dcterms:W3CDTF">2017-12-25T14:05:41Z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2052-10.1.0.6207</vt:lpwstr>
  </property>
</Properties>
</file>

<file path=docProps/thumbnail.jpeg>
</file>